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6"/>
  </p:notesMasterIdLst>
  <p:sldIdLst>
    <p:sldId id="256" r:id="rId2"/>
    <p:sldId id="309" r:id="rId3"/>
    <p:sldId id="299" r:id="rId4"/>
    <p:sldId id="257" r:id="rId5"/>
    <p:sldId id="258" r:id="rId6"/>
    <p:sldId id="259" r:id="rId7"/>
    <p:sldId id="283" r:id="rId8"/>
    <p:sldId id="284" r:id="rId9"/>
    <p:sldId id="300" r:id="rId10"/>
    <p:sldId id="308" r:id="rId11"/>
    <p:sldId id="262" r:id="rId12"/>
    <p:sldId id="261" r:id="rId13"/>
    <p:sldId id="263" r:id="rId14"/>
    <p:sldId id="264" r:id="rId15"/>
    <p:sldId id="260" r:id="rId16"/>
    <p:sldId id="265" r:id="rId17"/>
    <p:sldId id="266" r:id="rId18"/>
    <p:sldId id="267" r:id="rId19"/>
    <p:sldId id="268" r:id="rId20"/>
    <p:sldId id="269" r:id="rId21"/>
    <p:sldId id="270" r:id="rId22"/>
    <p:sldId id="272" r:id="rId23"/>
    <p:sldId id="273" r:id="rId24"/>
    <p:sldId id="279" r:id="rId25"/>
    <p:sldId id="278" r:id="rId26"/>
    <p:sldId id="285" r:id="rId27"/>
    <p:sldId id="277" r:id="rId28"/>
    <p:sldId id="276" r:id="rId29"/>
    <p:sldId id="275" r:id="rId30"/>
    <p:sldId id="274" r:id="rId31"/>
    <p:sldId id="280" r:id="rId32"/>
    <p:sldId id="281" r:id="rId33"/>
    <p:sldId id="304" r:id="rId34"/>
    <p:sldId id="305" r:id="rId35"/>
    <p:sldId id="306" r:id="rId36"/>
    <p:sldId id="303" r:id="rId37"/>
    <p:sldId id="307" r:id="rId38"/>
    <p:sldId id="289" r:id="rId39"/>
    <p:sldId id="290" r:id="rId40"/>
    <p:sldId id="291" r:id="rId41"/>
    <p:sldId id="292" r:id="rId42"/>
    <p:sldId id="293" r:id="rId43"/>
    <p:sldId id="294" r:id="rId44"/>
    <p:sldId id="295" r:id="rId45"/>
    <p:sldId id="282" r:id="rId46"/>
    <p:sldId id="287" r:id="rId47"/>
    <p:sldId id="288" r:id="rId48"/>
    <p:sldId id="296" r:id="rId49"/>
    <p:sldId id="297" r:id="rId50"/>
    <p:sldId id="298" r:id="rId51"/>
    <p:sldId id="302" r:id="rId52"/>
    <p:sldId id="301" r:id="rId53"/>
    <p:sldId id="271" r:id="rId54"/>
    <p:sldId id="28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1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5723A-36B0-4F4B-85DB-520395371248}" type="datetimeFigureOut">
              <a:rPr lang="en-US" smtClean="0"/>
              <a:t>7/9/2022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01F89-FDC9-461B-911D-3EDCFB09E843}" type="slidenum">
              <a:rPr lang="en-US" smtClean="0"/>
              <a:t>‹#›</a:t>
            </a:fld>
            <a:endParaRPr lang="en-US"/>
          </a:p>
        </p:txBody>
      </p:sp>
    </p:spTree>
    <p:extLst>
      <p:ext uri="{BB962C8B-B14F-4D97-AF65-F5344CB8AC3E}">
        <p14:creationId xmlns:p14="http://schemas.microsoft.com/office/powerpoint/2010/main" val="3999089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501F89-FDC9-461B-911D-3EDCFB09E843}" type="slidenum">
              <a:rPr lang="en-US" smtClean="0"/>
              <a:t>4</a:t>
            </a:fld>
            <a:endParaRPr lang="en-US"/>
          </a:p>
        </p:txBody>
      </p:sp>
    </p:spTree>
    <p:extLst>
      <p:ext uri="{BB962C8B-B14F-4D97-AF65-F5344CB8AC3E}">
        <p14:creationId xmlns:p14="http://schemas.microsoft.com/office/powerpoint/2010/main" val="2778420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E09184-D751-4A86-A8BB-2261A70060B9}"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8CC0E-179E-4BA0-BA4A-DA49A35B02BB}" type="slidenum">
              <a:rPr lang="en-US" smtClean="0"/>
              <a:t>‹#›</a:t>
            </a:fld>
            <a:endParaRPr lang="en-US"/>
          </a:p>
        </p:txBody>
      </p:sp>
    </p:spTree>
    <p:extLst>
      <p:ext uri="{BB962C8B-B14F-4D97-AF65-F5344CB8AC3E}">
        <p14:creationId xmlns:p14="http://schemas.microsoft.com/office/powerpoint/2010/main" val="221630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09184-D751-4A86-A8BB-2261A70060B9}"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8CC0E-179E-4BA0-BA4A-DA49A35B02BB}" type="slidenum">
              <a:rPr lang="en-US" smtClean="0"/>
              <a:t>‹#›</a:t>
            </a:fld>
            <a:endParaRPr lang="en-US"/>
          </a:p>
        </p:txBody>
      </p:sp>
    </p:spTree>
    <p:extLst>
      <p:ext uri="{BB962C8B-B14F-4D97-AF65-F5344CB8AC3E}">
        <p14:creationId xmlns:p14="http://schemas.microsoft.com/office/powerpoint/2010/main" val="166747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09184-D751-4A86-A8BB-2261A70060B9}"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8CC0E-179E-4BA0-BA4A-DA49A35B02BB}" type="slidenum">
              <a:rPr lang="en-US" smtClean="0"/>
              <a:t>‹#›</a:t>
            </a:fld>
            <a:endParaRPr lang="en-US"/>
          </a:p>
        </p:txBody>
      </p:sp>
    </p:spTree>
    <p:extLst>
      <p:ext uri="{BB962C8B-B14F-4D97-AF65-F5344CB8AC3E}">
        <p14:creationId xmlns:p14="http://schemas.microsoft.com/office/powerpoint/2010/main" val="873638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09184-D751-4A86-A8BB-2261A70060B9}"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8CC0E-179E-4BA0-BA4A-DA49A35B02BB}"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30250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09184-D751-4A86-A8BB-2261A70060B9}"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8CC0E-179E-4BA0-BA4A-DA49A35B02BB}" type="slidenum">
              <a:rPr lang="en-US" smtClean="0"/>
              <a:t>‹#›</a:t>
            </a:fld>
            <a:endParaRPr lang="en-US"/>
          </a:p>
        </p:txBody>
      </p:sp>
    </p:spTree>
    <p:extLst>
      <p:ext uri="{BB962C8B-B14F-4D97-AF65-F5344CB8AC3E}">
        <p14:creationId xmlns:p14="http://schemas.microsoft.com/office/powerpoint/2010/main" val="1867254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2E09184-D751-4A86-A8BB-2261A70060B9}" type="datetimeFigureOut">
              <a:rPr lang="en-US" smtClean="0"/>
              <a:t>7/9/2022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38CC0E-179E-4BA0-BA4A-DA49A35B02BB}" type="slidenum">
              <a:rPr lang="en-US" smtClean="0"/>
              <a:t>‹#›</a:t>
            </a:fld>
            <a:endParaRPr lang="en-US"/>
          </a:p>
        </p:txBody>
      </p:sp>
    </p:spTree>
    <p:extLst>
      <p:ext uri="{BB962C8B-B14F-4D97-AF65-F5344CB8AC3E}">
        <p14:creationId xmlns:p14="http://schemas.microsoft.com/office/powerpoint/2010/main" val="234574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2E09184-D751-4A86-A8BB-2261A70060B9}" type="datetimeFigureOut">
              <a:rPr lang="en-US" smtClean="0"/>
              <a:t>7/9/2022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38CC0E-179E-4BA0-BA4A-DA49A35B02BB}" type="slidenum">
              <a:rPr lang="en-US" smtClean="0"/>
              <a:t>‹#›</a:t>
            </a:fld>
            <a:endParaRPr lang="en-US"/>
          </a:p>
        </p:txBody>
      </p:sp>
    </p:spTree>
    <p:extLst>
      <p:ext uri="{BB962C8B-B14F-4D97-AF65-F5344CB8AC3E}">
        <p14:creationId xmlns:p14="http://schemas.microsoft.com/office/powerpoint/2010/main" val="1474311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E09184-D751-4A86-A8BB-2261A70060B9}"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8CC0E-179E-4BA0-BA4A-DA49A35B02BB}" type="slidenum">
              <a:rPr lang="en-US" smtClean="0"/>
              <a:t>‹#›</a:t>
            </a:fld>
            <a:endParaRPr lang="en-US"/>
          </a:p>
        </p:txBody>
      </p:sp>
    </p:spTree>
    <p:extLst>
      <p:ext uri="{BB962C8B-B14F-4D97-AF65-F5344CB8AC3E}">
        <p14:creationId xmlns:p14="http://schemas.microsoft.com/office/powerpoint/2010/main" val="4196658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E09184-D751-4A86-A8BB-2261A70060B9}"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8CC0E-179E-4BA0-BA4A-DA49A35B02BB}" type="slidenum">
              <a:rPr lang="en-US" smtClean="0"/>
              <a:t>‹#›</a:t>
            </a:fld>
            <a:endParaRPr lang="en-US"/>
          </a:p>
        </p:txBody>
      </p:sp>
    </p:spTree>
    <p:extLst>
      <p:ext uri="{BB962C8B-B14F-4D97-AF65-F5344CB8AC3E}">
        <p14:creationId xmlns:p14="http://schemas.microsoft.com/office/powerpoint/2010/main" val="37373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E09184-D751-4A86-A8BB-2261A70060B9}"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8CC0E-179E-4BA0-BA4A-DA49A35B02BB}" type="slidenum">
              <a:rPr lang="en-US" smtClean="0"/>
              <a:t>‹#›</a:t>
            </a:fld>
            <a:endParaRPr lang="en-US"/>
          </a:p>
        </p:txBody>
      </p:sp>
    </p:spTree>
    <p:extLst>
      <p:ext uri="{BB962C8B-B14F-4D97-AF65-F5344CB8AC3E}">
        <p14:creationId xmlns:p14="http://schemas.microsoft.com/office/powerpoint/2010/main" val="3477127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09184-D751-4A86-A8BB-2261A70060B9}" type="datetimeFigureOut">
              <a:rPr lang="en-US" smtClean="0"/>
              <a:t>7/9/2022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8CC0E-179E-4BA0-BA4A-DA49A35B02BB}" type="slidenum">
              <a:rPr lang="en-US" smtClean="0"/>
              <a:t>‹#›</a:t>
            </a:fld>
            <a:endParaRPr lang="en-US"/>
          </a:p>
        </p:txBody>
      </p:sp>
    </p:spTree>
    <p:extLst>
      <p:ext uri="{BB962C8B-B14F-4D97-AF65-F5344CB8AC3E}">
        <p14:creationId xmlns:p14="http://schemas.microsoft.com/office/powerpoint/2010/main" val="1990003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E09184-D751-4A86-A8BB-2261A70060B9}"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8CC0E-179E-4BA0-BA4A-DA49A35B02BB}" type="slidenum">
              <a:rPr lang="en-US" smtClean="0"/>
              <a:t>‹#›</a:t>
            </a:fld>
            <a:endParaRPr lang="en-US"/>
          </a:p>
        </p:txBody>
      </p:sp>
    </p:spTree>
    <p:extLst>
      <p:ext uri="{BB962C8B-B14F-4D97-AF65-F5344CB8AC3E}">
        <p14:creationId xmlns:p14="http://schemas.microsoft.com/office/powerpoint/2010/main" val="35108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E09184-D751-4A86-A8BB-2261A70060B9}" type="datetimeFigureOut">
              <a:rPr lang="en-US" smtClean="0"/>
              <a:t>7/9/2022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38CC0E-179E-4BA0-BA4A-DA49A35B02BB}" type="slidenum">
              <a:rPr lang="en-US" smtClean="0"/>
              <a:t>‹#›</a:t>
            </a:fld>
            <a:endParaRPr lang="en-US"/>
          </a:p>
        </p:txBody>
      </p:sp>
    </p:spTree>
    <p:extLst>
      <p:ext uri="{BB962C8B-B14F-4D97-AF65-F5344CB8AC3E}">
        <p14:creationId xmlns:p14="http://schemas.microsoft.com/office/powerpoint/2010/main" val="2901556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E09184-D751-4A86-A8BB-2261A70060B9}" type="datetimeFigureOut">
              <a:rPr lang="en-US" smtClean="0"/>
              <a:t>7/9/2022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38CC0E-179E-4BA0-BA4A-DA49A35B02BB}" type="slidenum">
              <a:rPr lang="en-US" smtClean="0"/>
              <a:t>‹#›</a:t>
            </a:fld>
            <a:endParaRPr lang="en-US"/>
          </a:p>
        </p:txBody>
      </p:sp>
    </p:spTree>
    <p:extLst>
      <p:ext uri="{BB962C8B-B14F-4D97-AF65-F5344CB8AC3E}">
        <p14:creationId xmlns:p14="http://schemas.microsoft.com/office/powerpoint/2010/main" val="3621533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2E09184-D751-4A86-A8BB-2261A70060B9}" type="datetimeFigureOut">
              <a:rPr lang="en-US" smtClean="0"/>
              <a:t>7/9/2022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38CC0E-179E-4BA0-BA4A-DA49A35B02BB}" type="slidenum">
              <a:rPr lang="en-US" smtClean="0"/>
              <a:t>‹#›</a:t>
            </a:fld>
            <a:endParaRPr lang="en-US"/>
          </a:p>
        </p:txBody>
      </p:sp>
    </p:spTree>
    <p:extLst>
      <p:ext uri="{BB962C8B-B14F-4D97-AF65-F5344CB8AC3E}">
        <p14:creationId xmlns:p14="http://schemas.microsoft.com/office/powerpoint/2010/main" val="248674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09184-D751-4A86-A8BB-2261A70060B9}"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8CC0E-179E-4BA0-BA4A-DA49A35B02BB}" type="slidenum">
              <a:rPr lang="en-US" smtClean="0"/>
              <a:t>‹#›</a:t>
            </a:fld>
            <a:endParaRPr lang="en-US"/>
          </a:p>
        </p:txBody>
      </p:sp>
    </p:spTree>
    <p:extLst>
      <p:ext uri="{BB962C8B-B14F-4D97-AF65-F5344CB8AC3E}">
        <p14:creationId xmlns:p14="http://schemas.microsoft.com/office/powerpoint/2010/main" val="1578177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09184-D751-4A86-A8BB-2261A70060B9}" type="datetimeFigureOut">
              <a:rPr lang="en-US" smtClean="0"/>
              <a:t>7/9/2022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8CC0E-179E-4BA0-BA4A-DA49A35B02BB}" type="slidenum">
              <a:rPr lang="en-US" smtClean="0"/>
              <a:t>‹#›</a:t>
            </a:fld>
            <a:endParaRPr lang="en-US"/>
          </a:p>
        </p:txBody>
      </p:sp>
    </p:spTree>
    <p:extLst>
      <p:ext uri="{BB962C8B-B14F-4D97-AF65-F5344CB8AC3E}">
        <p14:creationId xmlns:p14="http://schemas.microsoft.com/office/powerpoint/2010/main" val="55547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2E09184-D751-4A86-A8BB-2261A70060B9}" type="datetimeFigureOut">
              <a:rPr lang="en-US" smtClean="0"/>
              <a:t>7/9/2022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238CC0E-179E-4BA0-BA4A-DA49A35B02BB}" type="slidenum">
              <a:rPr lang="en-US" smtClean="0"/>
              <a:t>‹#›</a:t>
            </a:fld>
            <a:endParaRPr lang="en-US"/>
          </a:p>
        </p:txBody>
      </p:sp>
    </p:spTree>
    <p:extLst>
      <p:ext uri="{BB962C8B-B14F-4D97-AF65-F5344CB8AC3E}">
        <p14:creationId xmlns:p14="http://schemas.microsoft.com/office/powerpoint/2010/main" val="12230812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png"/><Relationship Id="rId4" Type="http://schemas.openxmlformats.org/officeDocument/2006/relationships/image" Target="../media/image30.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6324" y="1813033"/>
            <a:ext cx="8941676" cy="1064173"/>
          </a:xfrm>
        </p:spPr>
        <p:txBody>
          <a:bodyPr>
            <a:normAutofit fontScale="90000"/>
          </a:bodyPr>
          <a:lstStyle/>
          <a:p>
            <a:r>
              <a:rPr lang="en-GB" i="1" dirty="0" smtClean="0"/>
              <a:t/>
            </a:r>
            <a:br>
              <a:rPr lang="en-GB" i="1" dirty="0" smtClean="0"/>
            </a:br>
            <a:r>
              <a:rPr lang="en-GB" i="1" dirty="0"/>
              <a:t/>
            </a:r>
            <a:br>
              <a:rPr lang="en-GB" i="1" dirty="0"/>
            </a:br>
            <a:r>
              <a:rPr lang="en-GB" i="1" dirty="0" smtClean="0"/>
              <a:t/>
            </a:r>
            <a:br>
              <a:rPr lang="en-GB" i="1" dirty="0" smtClean="0"/>
            </a:br>
            <a:r>
              <a:rPr lang="en-GB" i="1" dirty="0" smtClean="0"/>
              <a:t/>
            </a:r>
            <a:br>
              <a:rPr lang="en-GB" i="1" dirty="0" smtClean="0"/>
            </a:br>
            <a:r>
              <a:rPr lang="en-GB" i="1" dirty="0"/>
              <a:t/>
            </a:r>
            <a:br>
              <a:rPr lang="en-GB" i="1" dirty="0"/>
            </a:br>
            <a:r>
              <a:rPr lang="en-GB" i="1" dirty="0" smtClean="0"/>
              <a:t/>
            </a:r>
            <a:br>
              <a:rPr lang="en-GB" i="1" dirty="0" smtClean="0"/>
            </a:br>
            <a:r>
              <a:rPr lang="en-GB" i="1" dirty="0"/>
              <a:t/>
            </a:r>
            <a:br>
              <a:rPr lang="en-GB" i="1" dirty="0"/>
            </a:br>
            <a:r>
              <a:rPr lang="en-GB" i="1" dirty="0" smtClean="0"/>
              <a:t/>
            </a:r>
            <a:br>
              <a:rPr lang="en-GB" i="1" dirty="0" smtClean="0"/>
            </a:br>
            <a:r>
              <a:rPr lang="en-GB" i="1" dirty="0"/>
              <a:t/>
            </a:r>
            <a:br>
              <a:rPr lang="en-GB" i="1" dirty="0"/>
            </a:br>
            <a:r>
              <a:rPr lang="en-GB" i="1" dirty="0" smtClean="0"/>
              <a:t/>
            </a:r>
            <a:br>
              <a:rPr lang="en-GB" i="1" dirty="0" smtClean="0"/>
            </a:br>
            <a:r>
              <a:rPr lang="en-GB" i="1" dirty="0" smtClean="0"/>
              <a:t/>
            </a:r>
            <a:br>
              <a:rPr lang="en-GB" i="1" dirty="0" smtClean="0"/>
            </a:br>
            <a:r>
              <a:rPr lang="en-GB" i="1" dirty="0"/>
              <a:t/>
            </a:r>
            <a:br>
              <a:rPr lang="en-GB" i="1" dirty="0"/>
            </a:br>
            <a:r>
              <a:rPr lang="en-GB" i="1" dirty="0" smtClean="0"/>
              <a:t/>
            </a:r>
            <a:br>
              <a:rPr lang="en-GB" i="1" dirty="0" smtClean="0"/>
            </a:br>
            <a:r>
              <a:rPr lang="en-US" dirty="0" smtClean="0"/>
              <a:t/>
            </a:r>
            <a:br>
              <a:rPr lang="en-US" dirty="0" smtClean="0"/>
            </a:br>
            <a:endParaRPr lang="en-US" dirty="0"/>
          </a:p>
        </p:txBody>
      </p:sp>
      <p:sp>
        <p:nvSpPr>
          <p:cNvPr id="3" name="Subtitle 2"/>
          <p:cNvSpPr>
            <a:spLocks noGrp="1"/>
          </p:cNvSpPr>
          <p:nvPr>
            <p:ph type="subTitle" idx="1"/>
          </p:nvPr>
        </p:nvSpPr>
        <p:spPr>
          <a:xfrm>
            <a:off x="1395248" y="4162096"/>
            <a:ext cx="9272752" cy="2033752"/>
          </a:xfrm>
        </p:spPr>
        <p:txBody>
          <a:bodyPr>
            <a:normAutofit fontScale="25000" lnSpcReduction="20000"/>
          </a:bodyPr>
          <a:lstStyle/>
          <a:p>
            <a:endParaRPr lang="en-US" dirty="0" smtClean="0"/>
          </a:p>
          <a:p>
            <a:endParaRPr lang="en-US" dirty="0"/>
          </a:p>
          <a:p>
            <a:r>
              <a:rPr lang="en-US" sz="9600" dirty="0" smtClean="0">
                <a:solidFill>
                  <a:schemeClr val="tx1"/>
                </a:solidFill>
              </a:rPr>
              <a:t>Assoc. Prof. </a:t>
            </a:r>
            <a:r>
              <a:rPr lang="it-IT" sz="9600" dirty="0" smtClean="0">
                <a:solidFill>
                  <a:schemeClr val="tx1"/>
                </a:solidFill>
              </a:rPr>
              <a:t>Tamriko Supatashvili</a:t>
            </a:r>
          </a:p>
          <a:p>
            <a:endParaRPr lang="it-IT" sz="9600" dirty="0">
              <a:solidFill>
                <a:schemeClr val="tx1"/>
              </a:solidFill>
            </a:endParaRPr>
          </a:p>
          <a:p>
            <a:r>
              <a:rPr lang="it-IT" sz="9600" dirty="0" smtClean="0">
                <a:solidFill>
                  <a:schemeClr val="tx1"/>
                </a:solidFill>
              </a:rPr>
              <a:t>11 July</a:t>
            </a:r>
          </a:p>
          <a:p>
            <a:r>
              <a:rPr lang="it-IT" sz="9600" dirty="0" smtClean="0">
                <a:solidFill>
                  <a:schemeClr val="tx1"/>
                </a:solidFill>
              </a:rPr>
              <a:t>2022</a:t>
            </a:r>
            <a:endParaRPr lang="en-US" sz="9600" dirty="0" smtClean="0">
              <a:solidFill>
                <a:schemeClr val="tx1"/>
              </a:solidFill>
            </a:endParaRPr>
          </a:p>
          <a:p>
            <a:endParaRPr lang="en-US" dirty="0"/>
          </a:p>
        </p:txBody>
      </p:sp>
      <p:sp>
        <p:nvSpPr>
          <p:cNvPr id="6" name="Rectangle 5"/>
          <p:cNvSpPr/>
          <p:nvPr/>
        </p:nvSpPr>
        <p:spPr>
          <a:xfrm>
            <a:off x="1726324" y="2774729"/>
            <a:ext cx="8426669" cy="1323439"/>
          </a:xfrm>
          <a:prstGeom prst="rect">
            <a:avLst/>
          </a:prstGeom>
        </p:spPr>
        <p:txBody>
          <a:bodyPr wrap="square">
            <a:spAutoFit/>
          </a:bodyPr>
          <a:lstStyle/>
          <a:p>
            <a:pPr algn="ctr"/>
            <a:r>
              <a:rPr lang="en-GB" sz="4000" i="1" dirty="0" smtClean="0"/>
              <a:t>Water resources, water quality research methodology </a:t>
            </a:r>
            <a:endParaRPr lang="en-US" sz="4000" dirty="0"/>
          </a:p>
        </p:txBody>
      </p:sp>
      <p:pic>
        <p:nvPicPr>
          <p:cNvPr id="7" name="Picture 6"/>
          <p:cNvPicPr>
            <a:picLocks noChangeAspect="1"/>
          </p:cNvPicPr>
          <p:nvPr/>
        </p:nvPicPr>
        <p:blipFill>
          <a:blip r:embed="rId2"/>
          <a:stretch>
            <a:fillRect/>
          </a:stretch>
        </p:blipFill>
        <p:spPr>
          <a:xfrm>
            <a:off x="1992556" y="79037"/>
            <a:ext cx="7758416" cy="1670068"/>
          </a:xfrm>
          <a:prstGeom prst="rect">
            <a:avLst/>
          </a:prstGeom>
        </p:spPr>
      </p:pic>
    </p:spTree>
    <p:extLst>
      <p:ext uri="{BB962C8B-B14F-4D97-AF65-F5344CB8AC3E}">
        <p14:creationId xmlns:p14="http://schemas.microsoft.com/office/powerpoint/2010/main" val="81628910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115690"/>
          </a:xfrm>
        </p:spPr>
        <p:txBody>
          <a:bodyPr/>
          <a:lstStyle/>
          <a:p>
            <a:r>
              <a:rPr lang="en-US" dirty="0" smtClean="0">
                <a:latin typeface="Sylfaen" panose="010A0502050306030303" pitchFamily="18" charset="0"/>
              </a:rPr>
              <a:t>Characteristics of mineral waters</a:t>
            </a:r>
            <a:endParaRPr lang="en-US" dirty="0">
              <a:latin typeface="Sylfaen" panose="010A0502050306030303" pitchFamily="18"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678246241"/>
              </p:ext>
            </p:extLst>
          </p:nvPr>
        </p:nvGraphicFramePr>
        <p:xfrm>
          <a:off x="614856" y="2230820"/>
          <a:ext cx="10363200" cy="4450080"/>
        </p:xfrm>
        <a:graphic>
          <a:graphicData uri="http://schemas.openxmlformats.org/drawingml/2006/table">
            <a:tbl>
              <a:tblPr firstRow="1" bandRow="1">
                <a:tableStyleId>{5C22544A-7EE6-4342-B048-85BDC9FD1C3A}</a:tableStyleId>
              </a:tblPr>
              <a:tblGrid>
                <a:gridCol w="1497724"/>
                <a:gridCol w="1970690"/>
                <a:gridCol w="1899745"/>
                <a:gridCol w="1540641"/>
                <a:gridCol w="1727200"/>
                <a:gridCol w="1727200"/>
              </a:tblGrid>
              <a:tr h="570711">
                <a:tc>
                  <a:txBody>
                    <a:bodyPr/>
                    <a:lstStyle/>
                    <a:p>
                      <a:pPr algn="ctr"/>
                      <a:r>
                        <a:rPr lang="en-US" sz="1600" dirty="0" smtClean="0"/>
                        <a:t>Name</a:t>
                      </a:r>
                      <a:r>
                        <a:rPr lang="en-US" sz="1600" baseline="0" dirty="0" smtClean="0"/>
                        <a:t> of mineral water</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Name</a:t>
                      </a:r>
                      <a:r>
                        <a:rPr lang="en-US" sz="1600" baseline="0" dirty="0" smtClean="0"/>
                        <a:t> of group</a:t>
                      </a:r>
                      <a:endParaRPr lang="en-US" sz="1600" dirty="0" smtClean="0"/>
                    </a:p>
                    <a:p>
                      <a:pPr algn="ctr"/>
                      <a:endParaRPr lang="en-US" sz="1600" dirty="0"/>
                    </a:p>
                  </a:txBody>
                  <a:tcPr/>
                </a:tc>
                <a:tc>
                  <a:txBody>
                    <a:bodyPr/>
                    <a:lstStyle/>
                    <a:p>
                      <a:pPr algn="ctr"/>
                      <a:r>
                        <a:rPr lang="en-US" sz="1600" dirty="0" smtClean="0"/>
                        <a:t>Mineralization</a:t>
                      </a:r>
                      <a:r>
                        <a:rPr lang="en-US" sz="1600" baseline="0" dirty="0" smtClean="0"/>
                        <a:t>  g/l</a:t>
                      </a:r>
                      <a:endParaRPr lang="en-US" sz="1600" dirty="0"/>
                    </a:p>
                  </a:txBody>
                  <a:tcPr/>
                </a:tc>
                <a:tc>
                  <a:txBody>
                    <a:bodyPr/>
                    <a:lstStyle/>
                    <a:p>
                      <a:pPr algn="ctr"/>
                      <a:r>
                        <a:rPr lang="en-US" sz="1600" dirty="0" smtClean="0"/>
                        <a:t>Main ions</a:t>
                      </a:r>
                      <a:r>
                        <a:rPr lang="en-US" sz="1600" baseline="0" dirty="0" smtClean="0"/>
                        <a:t> mg*</a:t>
                      </a:r>
                      <a:r>
                        <a:rPr lang="en-US" sz="1600" baseline="0" dirty="0" err="1" smtClean="0"/>
                        <a:t>eq</a:t>
                      </a:r>
                      <a:r>
                        <a:rPr lang="en-US" sz="1600" baseline="0" dirty="0" smtClean="0"/>
                        <a:t>/l</a:t>
                      </a:r>
                      <a:endParaRPr lang="en-US" sz="1600" dirty="0"/>
                    </a:p>
                  </a:txBody>
                  <a:tcPr/>
                </a:tc>
                <a:tc>
                  <a:txBody>
                    <a:bodyPr/>
                    <a:lstStyle/>
                    <a:p>
                      <a:pPr algn="ctr"/>
                      <a:r>
                        <a:rPr lang="en-US" sz="1600" dirty="0" smtClean="0"/>
                        <a:t>Specific component</a:t>
                      </a:r>
                      <a:endParaRPr lang="en-US" sz="1600" dirty="0"/>
                    </a:p>
                  </a:txBody>
                  <a:tcPr/>
                </a:tc>
                <a:tc>
                  <a:txBody>
                    <a:bodyPr/>
                    <a:lstStyle/>
                    <a:p>
                      <a:pPr algn="ctr"/>
                      <a:r>
                        <a:rPr lang="en-US" sz="1600" dirty="0" smtClean="0"/>
                        <a:t>Use of water</a:t>
                      </a:r>
                      <a:endParaRPr lang="en-US" sz="1600" dirty="0"/>
                    </a:p>
                  </a:txBody>
                  <a:tcPr/>
                </a:tc>
              </a:tr>
              <a:tr h="370840">
                <a:tc>
                  <a:txBody>
                    <a:bodyPr/>
                    <a:lstStyle/>
                    <a:p>
                      <a:pPr algn="ctr"/>
                      <a:r>
                        <a:rPr lang="en-US" sz="1600" dirty="0" err="1" smtClean="0"/>
                        <a:t>Borjomi</a:t>
                      </a:r>
                      <a:endParaRPr lang="en-US" sz="1600" dirty="0"/>
                    </a:p>
                  </a:txBody>
                  <a:tcPr/>
                </a:tc>
                <a:tc>
                  <a:txBody>
                    <a:bodyPr/>
                    <a:lstStyle/>
                    <a:p>
                      <a:pPr algn="ctr"/>
                      <a:r>
                        <a:rPr lang="en-US" sz="1600" dirty="0" smtClean="0"/>
                        <a:t>Hydro carbonate-sodium</a:t>
                      </a:r>
                      <a:endParaRPr lang="en-US" sz="1600" dirty="0"/>
                    </a:p>
                  </a:txBody>
                  <a:tcPr/>
                </a:tc>
                <a:tc>
                  <a:txBody>
                    <a:bodyPr/>
                    <a:lstStyle/>
                    <a:p>
                      <a:pPr algn="ctr"/>
                      <a:r>
                        <a:rPr lang="en-US" sz="1600" dirty="0" smtClean="0"/>
                        <a:t>5.6-7.2</a:t>
                      </a:r>
                      <a:endParaRPr lang="en-US" sz="1600" dirty="0"/>
                    </a:p>
                  </a:txBody>
                  <a:tcPr/>
                </a:tc>
                <a:tc>
                  <a:txBody>
                    <a:bodyPr/>
                    <a:lstStyle/>
                    <a:p>
                      <a:pPr algn="ctr"/>
                      <a:r>
                        <a:rPr lang="en-US" sz="1600" dirty="0" smtClean="0"/>
                        <a:t>HCO3</a:t>
                      </a:r>
                    </a:p>
                    <a:p>
                      <a:pPr algn="ctr"/>
                      <a:r>
                        <a:rPr lang="en-US" sz="1600" dirty="0" smtClean="0"/>
                        <a:t>Na</a:t>
                      </a:r>
                      <a:endParaRPr lang="en-US" sz="1600" dirty="0"/>
                    </a:p>
                  </a:txBody>
                  <a:tcPr/>
                </a:tc>
                <a:tc>
                  <a:txBody>
                    <a:bodyPr/>
                    <a:lstStyle/>
                    <a:p>
                      <a:pPr algn="ctr"/>
                      <a:r>
                        <a:rPr lang="en-US" sz="1600" dirty="0" smtClean="0"/>
                        <a:t>CO2</a:t>
                      </a:r>
                      <a:endParaRPr lang="en-US" sz="1600" dirty="0"/>
                    </a:p>
                  </a:txBody>
                  <a:tcPr/>
                </a:tc>
                <a:tc>
                  <a:txBody>
                    <a:bodyPr/>
                    <a:lstStyle/>
                    <a:p>
                      <a:pPr algn="ctr"/>
                      <a:r>
                        <a:rPr lang="en-US" sz="1600" dirty="0" smtClean="0"/>
                        <a:t>Inner</a:t>
                      </a:r>
                    </a:p>
                    <a:p>
                      <a:pPr algn="ctr"/>
                      <a:r>
                        <a:rPr lang="en-US" sz="1600" dirty="0" smtClean="0"/>
                        <a:t>Outer</a:t>
                      </a:r>
                      <a:endParaRPr lang="en-US" sz="1600" dirty="0"/>
                    </a:p>
                  </a:txBody>
                  <a:tcPr/>
                </a:tc>
              </a:tr>
              <a:tr h="611143">
                <a:tc>
                  <a:txBody>
                    <a:bodyPr/>
                    <a:lstStyle/>
                    <a:p>
                      <a:pPr algn="ctr"/>
                      <a:r>
                        <a:rPr lang="en-US" sz="1600" dirty="0" err="1" smtClean="0"/>
                        <a:t>Nabeghlavi</a:t>
                      </a:r>
                      <a:endParaRPr lang="en-US" sz="1600" dirty="0"/>
                    </a:p>
                  </a:txBody>
                  <a:tcPr/>
                </a:tc>
                <a:tc>
                  <a:txBody>
                    <a:bodyPr/>
                    <a:lstStyle/>
                    <a:p>
                      <a:pPr algn="ctr"/>
                      <a:r>
                        <a:rPr lang="en-US" sz="1600" dirty="0" smtClean="0"/>
                        <a:t>Hydro carbonate-sodium</a:t>
                      </a:r>
                      <a:endParaRPr lang="en-US" sz="1600" dirty="0"/>
                    </a:p>
                  </a:txBody>
                  <a:tcPr/>
                </a:tc>
                <a:tc>
                  <a:txBody>
                    <a:bodyPr/>
                    <a:lstStyle/>
                    <a:p>
                      <a:pPr algn="ctr"/>
                      <a:r>
                        <a:rPr lang="en-US" sz="1600" dirty="0" smtClean="0"/>
                        <a:t>6.2</a:t>
                      </a:r>
                      <a:endParaRPr lang="en-US" sz="1600" dirty="0"/>
                    </a:p>
                  </a:txBody>
                  <a:tcPr/>
                </a:tc>
                <a:tc>
                  <a:txBody>
                    <a:bodyPr/>
                    <a:lstStyle/>
                    <a:p>
                      <a:pPr algn="ctr"/>
                      <a:r>
                        <a:rPr lang="en-US" sz="1600" dirty="0" smtClean="0"/>
                        <a:t>HCO3</a:t>
                      </a:r>
                    </a:p>
                    <a:p>
                      <a:pPr algn="ctr"/>
                      <a:r>
                        <a:rPr lang="en-US" sz="1600" dirty="0" smtClean="0"/>
                        <a:t>Na</a:t>
                      </a:r>
                    </a:p>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CO2</a:t>
                      </a:r>
                    </a:p>
                    <a:p>
                      <a:pPr algn="ctr"/>
                      <a:endParaRPr lang="en-US" sz="1600" dirty="0"/>
                    </a:p>
                  </a:txBody>
                  <a:tcPr/>
                </a:tc>
                <a:tc>
                  <a:txBody>
                    <a:bodyPr/>
                    <a:lstStyle/>
                    <a:p>
                      <a:pPr algn="ctr"/>
                      <a:r>
                        <a:rPr lang="en-US" sz="1600" dirty="0" smtClean="0"/>
                        <a:t>Inner</a:t>
                      </a:r>
                    </a:p>
                    <a:p>
                      <a:pPr algn="ctr"/>
                      <a:r>
                        <a:rPr lang="en-US" sz="1600" dirty="0" smtClean="0"/>
                        <a:t>Outer</a:t>
                      </a:r>
                    </a:p>
                    <a:p>
                      <a:pPr algn="ctr"/>
                      <a:endParaRPr lang="en-US" sz="1600" dirty="0"/>
                    </a:p>
                  </a:txBody>
                  <a:tcPr/>
                </a:tc>
              </a:tr>
              <a:tr h="370840">
                <a:tc>
                  <a:txBody>
                    <a:bodyPr/>
                    <a:lstStyle/>
                    <a:p>
                      <a:pPr algn="ctr"/>
                      <a:r>
                        <a:rPr lang="en-US" sz="1600" dirty="0" err="1" smtClean="0"/>
                        <a:t>Sairme</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Hydro carbonate-sodium</a:t>
                      </a:r>
                    </a:p>
                    <a:p>
                      <a:pPr algn="ctr"/>
                      <a:endParaRPr lang="en-US" sz="1600" dirty="0"/>
                    </a:p>
                  </a:txBody>
                  <a:tcPr/>
                </a:tc>
                <a:tc>
                  <a:txBody>
                    <a:bodyPr/>
                    <a:lstStyle/>
                    <a:p>
                      <a:pPr algn="ctr"/>
                      <a:r>
                        <a:rPr lang="en-US" sz="1600" dirty="0" smtClean="0"/>
                        <a:t>7.2</a:t>
                      </a:r>
                      <a:endParaRPr lang="en-US" sz="1600" dirty="0"/>
                    </a:p>
                  </a:txBody>
                  <a:tcPr/>
                </a:tc>
                <a:tc>
                  <a:txBody>
                    <a:bodyPr/>
                    <a:lstStyle/>
                    <a:p>
                      <a:pPr algn="ctr"/>
                      <a:r>
                        <a:rPr lang="en-US" sz="1600" dirty="0" smtClean="0"/>
                        <a:t>HCO3</a:t>
                      </a:r>
                    </a:p>
                    <a:p>
                      <a:pPr algn="ctr"/>
                      <a:r>
                        <a:rPr lang="en-US" sz="1600" dirty="0" smtClean="0"/>
                        <a:t>Na</a:t>
                      </a:r>
                    </a:p>
                    <a:p>
                      <a:pPr algn="ctr"/>
                      <a:endParaRPr lang="en-US" sz="1600" dirty="0"/>
                    </a:p>
                  </a:txBody>
                  <a:tcPr/>
                </a:tc>
                <a:tc>
                  <a:txBody>
                    <a:bodyPr/>
                    <a:lstStyle/>
                    <a:p>
                      <a:pPr algn="ctr"/>
                      <a:r>
                        <a:rPr lang="en-US" sz="1600" b="0" i="0" kern="1200" dirty="0" smtClean="0">
                          <a:solidFill>
                            <a:schemeClr val="dk1"/>
                          </a:solidFill>
                          <a:effectLst/>
                          <a:latin typeface="+mn-lt"/>
                          <a:ea typeface="+mn-ea"/>
                          <a:cs typeface="+mn-cs"/>
                        </a:rPr>
                        <a:t>H</a:t>
                      </a:r>
                      <a:r>
                        <a:rPr lang="en-US" sz="1600" b="0" i="0" kern="1200" baseline="-25000" dirty="0" smtClean="0">
                          <a:solidFill>
                            <a:schemeClr val="dk1"/>
                          </a:solidFill>
                          <a:effectLst/>
                          <a:latin typeface="+mn-lt"/>
                          <a:ea typeface="+mn-ea"/>
                          <a:cs typeface="+mn-cs"/>
                        </a:rPr>
                        <a:t>3</a:t>
                      </a:r>
                      <a:r>
                        <a:rPr lang="en-US" sz="1600" b="0" i="0" kern="1200" dirty="0" smtClean="0">
                          <a:solidFill>
                            <a:schemeClr val="dk1"/>
                          </a:solidFill>
                          <a:effectLst/>
                          <a:latin typeface="+mn-lt"/>
                          <a:ea typeface="+mn-ea"/>
                          <a:cs typeface="+mn-cs"/>
                        </a:rPr>
                        <a:t>BO</a:t>
                      </a:r>
                      <a:r>
                        <a:rPr lang="en-US" sz="1600" b="0" i="0" kern="1200" baseline="-25000" dirty="0" smtClean="0">
                          <a:solidFill>
                            <a:schemeClr val="dk1"/>
                          </a:solidFill>
                          <a:effectLst/>
                          <a:latin typeface="+mn-lt"/>
                          <a:ea typeface="+mn-ea"/>
                          <a:cs typeface="+mn-cs"/>
                        </a:rPr>
                        <a:t>3</a:t>
                      </a:r>
                      <a:r>
                        <a:rPr lang="en-US" sz="1600" b="0" i="0" kern="1200" dirty="0" smtClean="0">
                          <a:solidFill>
                            <a:schemeClr val="dk1"/>
                          </a:solidFill>
                          <a:effectLst/>
                          <a:latin typeface="+mn-lt"/>
                          <a:ea typeface="+mn-ea"/>
                          <a:cs typeface="+mn-cs"/>
                        </a:rPr>
                        <a:t> Fe, CO</a:t>
                      </a:r>
                      <a:r>
                        <a:rPr lang="en-US" sz="1600" b="0" i="0" kern="1200" baseline="-25000" dirty="0" smtClean="0">
                          <a:solidFill>
                            <a:schemeClr val="dk1"/>
                          </a:solidFill>
                          <a:effectLst/>
                          <a:latin typeface="+mn-lt"/>
                          <a:ea typeface="+mn-ea"/>
                          <a:cs typeface="+mn-cs"/>
                        </a:rPr>
                        <a:t>2</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Inner</a:t>
                      </a:r>
                    </a:p>
                    <a:p>
                      <a:pPr algn="ctr"/>
                      <a:endParaRPr lang="en-US" sz="1600" dirty="0"/>
                    </a:p>
                  </a:txBody>
                  <a:tcPr/>
                </a:tc>
              </a:tr>
              <a:tr h="370840">
                <a:tc>
                  <a:txBody>
                    <a:bodyPr/>
                    <a:lstStyle/>
                    <a:p>
                      <a:pPr algn="ctr"/>
                      <a:r>
                        <a:rPr lang="en-US" sz="1600" dirty="0" err="1" smtClean="0"/>
                        <a:t>Mitarbi</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Hydro carbonate-sodium-calcium</a:t>
                      </a:r>
                    </a:p>
                    <a:p>
                      <a:pPr algn="ctr"/>
                      <a:endParaRPr lang="en-US" sz="1600" dirty="0"/>
                    </a:p>
                  </a:txBody>
                  <a:tcPr/>
                </a:tc>
                <a:tc>
                  <a:txBody>
                    <a:bodyPr/>
                    <a:lstStyle/>
                    <a:p>
                      <a:pPr algn="ctr"/>
                      <a:r>
                        <a:rPr lang="en-US" sz="1600" dirty="0" smtClean="0"/>
                        <a:t>2.4</a:t>
                      </a:r>
                      <a:endParaRPr lang="en-US" sz="1600" dirty="0"/>
                    </a:p>
                  </a:txBody>
                  <a:tcPr/>
                </a:tc>
                <a:tc>
                  <a:txBody>
                    <a:bodyPr/>
                    <a:lstStyle/>
                    <a:p>
                      <a:pPr algn="ctr"/>
                      <a:r>
                        <a:rPr lang="en-US" sz="1600" dirty="0" smtClean="0"/>
                        <a:t>HCO3</a:t>
                      </a:r>
                    </a:p>
                    <a:p>
                      <a:pPr algn="ctr"/>
                      <a:r>
                        <a:rPr lang="en-US" sz="1600" dirty="0" smtClean="0"/>
                        <a:t>Na</a:t>
                      </a:r>
                    </a:p>
                    <a:p>
                      <a:pPr algn="ctr"/>
                      <a:r>
                        <a:rPr lang="en-US" sz="1600" dirty="0" smtClean="0"/>
                        <a:t>Ca</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CO2</a:t>
                      </a:r>
                    </a:p>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Inner</a:t>
                      </a:r>
                    </a:p>
                    <a:p>
                      <a:pPr algn="ctr"/>
                      <a:endParaRPr lang="en-US" sz="1600" dirty="0"/>
                    </a:p>
                  </a:txBody>
                  <a:tcPr/>
                </a:tc>
              </a:tr>
              <a:tr h="370840">
                <a:tc>
                  <a:txBody>
                    <a:bodyPr/>
                    <a:lstStyle/>
                    <a:p>
                      <a:pPr algn="ctr"/>
                      <a:r>
                        <a:rPr lang="en-US" sz="1600" dirty="0" err="1" smtClean="0"/>
                        <a:t>Lugela</a:t>
                      </a:r>
                      <a:endParaRPr lang="en-US" sz="1600" dirty="0"/>
                    </a:p>
                  </a:txBody>
                  <a:tcPr/>
                </a:tc>
                <a:tc>
                  <a:txBody>
                    <a:bodyPr/>
                    <a:lstStyle/>
                    <a:p>
                      <a:pPr algn="ctr"/>
                      <a:r>
                        <a:rPr lang="en-US" sz="1600" dirty="0" smtClean="0"/>
                        <a:t>Chloride-calcium-bromine</a:t>
                      </a:r>
                      <a:endParaRPr lang="en-US" sz="1600" dirty="0"/>
                    </a:p>
                  </a:txBody>
                  <a:tcPr/>
                </a:tc>
                <a:tc>
                  <a:txBody>
                    <a:bodyPr/>
                    <a:lstStyle/>
                    <a:p>
                      <a:pPr algn="ctr"/>
                      <a:r>
                        <a:rPr lang="en-US" sz="1600" dirty="0" smtClean="0"/>
                        <a:t>42.1</a:t>
                      </a:r>
                      <a:endParaRPr lang="en-US" sz="1600" dirty="0"/>
                    </a:p>
                  </a:txBody>
                  <a:tcPr/>
                </a:tc>
                <a:tc>
                  <a:txBody>
                    <a:bodyPr/>
                    <a:lstStyle/>
                    <a:p>
                      <a:pPr algn="ctr"/>
                      <a:r>
                        <a:rPr lang="en-US" sz="1600" dirty="0" smtClean="0"/>
                        <a:t>Cl</a:t>
                      </a:r>
                    </a:p>
                    <a:p>
                      <a:pPr algn="ctr"/>
                      <a:r>
                        <a:rPr lang="en-US" sz="1600" dirty="0" smtClean="0"/>
                        <a:t>Ca</a:t>
                      </a:r>
                      <a:endParaRPr lang="en-US" sz="1600" dirty="0"/>
                    </a:p>
                  </a:txBody>
                  <a:tcPr/>
                </a:tc>
                <a:tc>
                  <a:txBody>
                    <a:bodyPr/>
                    <a:lstStyle/>
                    <a:p>
                      <a:pPr algn="ctr"/>
                      <a:r>
                        <a:rPr lang="en-US" sz="1600" dirty="0" smtClean="0"/>
                        <a:t>Br</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Inner</a:t>
                      </a:r>
                    </a:p>
                    <a:p>
                      <a:pPr algn="ctr"/>
                      <a:endParaRPr lang="en-US" sz="1600" dirty="0"/>
                    </a:p>
                  </a:txBody>
                  <a:tcPr/>
                </a:tc>
              </a:tr>
            </a:tbl>
          </a:graphicData>
        </a:graphic>
      </p:graphicFrame>
    </p:spTree>
    <p:extLst>
      <p:ext uri="{BB962C8B-B14F-4D97-AF65-F5344CB8AC3E}">
        <p14:creationId xmlns:p14="http://schemas.microsoft.com/office/powerpoint/2010/main" val="2159465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ylfaen" panose="010A0502050306030303" pitchFamily="18" charset="0"/>
              </a:rPr>
              <a:t>Water Quality</a:t>
            </a:r>
            <a:endParaRPr lang="en-US" dirty="0">
              <a:latin typeface="Sylfaen" panose="010A0502050306030303" pitchFamily="18" charset="0"/>
            </a:endParaRPr>
          </a:p>
        </p:txBody>
      </p:sp>
      <p:sp>
        <p:nvSpPr>
          <p:cNvPr id="3" name="Content Placeholder 2"/>
          <p:cNvSpPr>
            <a:spLocks noGrp="1"/>
          </p:cNvSpPr>
          <p:nvPr>
            <p:ph sz="quarter" idx="13"/>
          </p:nvPr>
        </p:nvSpPr>
        <p:spPr/>
        <p:txBody>
          <a:bodyPr/>
          <a:lstStyle/>
          <a:p>
            <a:pPr algn="just"/>
            <a:r>
              <a:rPr lang="en-US" dirty="0">
                <a:solidFill>
                  <a:srgbClr val="C00000"/>
                </a:solidFill>
                <a:latin typeface="Sylfaen" panose="010A0502050306030303" pitchFamily="18" charset="0"/>
              </a:rPr>
              <a:t>Water quality</a:t>
            </a:r>
            <a:r>
              <a:rPr lang="en-US" dirty="0">
                <a:latin typeface="Sylfaen" panose="010A0502050306030303" pitchFamily="18" charset="0"/>
              </a:rPr>
              <a:t> </a:t>
            </a:r>
            <a:r>
              <a:rPr lang="en-US" b="1" dirty="0">
                <a:latin typeface="Sylfaen" panose="010A0502050306030303" pitchFamily="18" charset="0"/>
              </a:rPr>
              <a:t>describes the condition of the water, including chemical, physical, and biological characteristics, usually with respect to its suitability for a particular purpose such as drinking or swimming</a:t>
            </a:r>
            <a:r>
              <a:rPr lang="en-US" dirty="0">
                <a:latin typeface="Sylfaen" panose="010A0502050306030303"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345" y="4588586"/>
            <a:ext cx="1675579" cy="16755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0144" y="4559520"/>
            <a:ext cx="2619375" cy="17430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765" y="4588586"/>
            <a:ext cx="2867025" cy="1590675"/>
          </a:xfrm>
          <a:prstGeom prst="rect">
            <a:avLst/>
          </a:prstGeom>
        </p:spPr>
      </p:pic>
    </p:spTree>
    <p:extLst>
      <p:ext uri="{BB962C8B-B14F-4D97-AF65-F5344CB8AC3E}">
        <p14:creationId xmlns:p14="http://schemas.microsoft.com/office/powerpoint/2010/main" val="75941403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latin typeface="Sylfaen" panose="010A0502050306030303" pitchFamily="18" charset="0"/>
              </a:rPr>
              <a:t>MAIN Controlling parameters in water</a:t>
            </a:r>
            <a:endParaRPr lang="en-US" dirty="0">
              <a:latin typeface="Sylfaen" panose="010A0502050306030303" pitchFamily="18" charset="0"/>
            </a:endParaRPr>
          </a:p>
        </p:txBody>
      </p:sp>
      <p:sp>
        <p:nvSpPr>
          <p:cNvPr id="3" name="Content Placeholder 2"/>
          <p:cNvSpPr>
            <a:spLocks noGrp="1"/>
          </p:cNvSpPr>
          <p:nvPr>
            <p:ph sz="quarter" idx="13"/>
          </p:nvPr>
        </p:nvSpPr>
        <p:spPr>
          <a:xfrm>
            <a:off x="386255" y="2317531"/>
            <a:ext cx="6448097" cy="3428999"/>
          </a:xfrm>
        </p:spPr>
        <p:txBody>
          <a:bodyPr>
            <a:normAutofit/>
          </a:bodyPr>
          <a:lstStyle/>
          <a:p>
            <a:r>
              <a:rPr lang="en-US" b="1" dirty="0">
                <a:latin typeface="Sylfaen" panose="010A0502050306030303" pitchFamily="18" charset="0"/>
              </a:rPr>
              <a:t>Three Main Types of Water Quality Parameters</a:t>
            </a:r>
          </a:p>
          <a:p>
            <a:pPr>
              <a:buFont typeface="Wingdings" panose="05000000000000000000" pitchFamily="2" charset="2"/>
              <a:buChar char="Ø"/>
            </a:pPr>
            <a:r>
              <a:rPr lang="en-US" dirty="0">
                <a:latin typeface="Sylfaen" panose="010A0502050306030303" pitchFamily="18" charset="0"/>
              </a:rPr>
              <a:t>Physical </a:t>
            </a:r>
            <a:r>
              <a:rPr lang="en-US" dirty="0" smtClean="0">
                <a:latin typeface="Sylfaen" panose="010A0502050306030303" pitchFamily="18" charset="0"/>
              </a:rPr>
              <a:t>Parameters of Water Quality; </a:t>
            </a:r>
          </a:p>
          <a:p>
            <a:pPr>
              <a:buFont typeface="Wingdings" panose="05000000000000000000" pitchFamily="2" charset="2"/>
              <a:buChar char="Ø"/>
            </a:pPr>
            <a:r>
              <a:rPr lang="en-US" dirty="0" smtClean="0">
                <a:latin typeface="Sylfaen" panose="010A0502050306030303" pitchFamily="18" charset="0"/>
              </a:rPr>
              <a:t>Chemical </a:t>
            </a:r>
            <a:r>
              <a:rPr lang="en-US" dirty="0">
                <a:latin typeface="Sylfaen" panose="010A0502050306030303" pitchFamily="18" charset="0"/>
              </a:rPr>
              <a:t>Parameters of Water </a:t>
            </a:r>
            <a:r>
              <a:rPr lang="en-US" dirty="0" smtClean="0">
                <a:latin typeface="Sylfaen" panose="010A0502050306030303" pitchFamily="18" charset="0"/>
              </a:rPr>
              <a:t>Quality;</a:t>
            </a:r>
            <a:endParaRPr lang="en-US" dirty="0">
              <a:latin typeface="Sylfaen" panose="010A0502050306030303" pitchFamily="18" charset="0"/>
            </a:endParaRPr>
          </a:p>
          <a:p>
            <a:pPr>
              <a:buFont typeface="Wingdings" panose="05000000000000000000" pitchFamily="2" charset="2"/>
              <a:buChar char="Ø"/>
            </a:pPr>
            <a:r>
              <a:rPr lang="en-US" dirty="0">
                <a:latin typeface="Sylfaen" panose="010A0502050306030303" pitchFamily="18" charset="0"/>
              </a:rPr>
              <a:t>Biological Parameters of </a:t>
            </a:r>
            <a:r>
              <a:rPr lang="en-US" dirty="0" smtClean="0">
                <a:latin typeface="Sylfaen" panose="010A0502050306030303" pitchFamily="18" charset="0"/>
              </a:rPr>
              <a:t>Water Quality.</a:t>
            </a:r>
            <a:endParaRPr lang="en-US" dirty="0">
              <a:latin typeface="Sylfaen" panose="010A0502050306030303" pitchFamily="18" charset="0"/>
            </a:endParaRPr>
          </a:p>
          <a:p>
            <a:pPr>
              <a:buFont typeface="Wingdings" panose="05000000000000000000" pitchFamily="2" charset="2"/>
              <a:buChar char="Ø"/>
            </a:pPr>
            <a:endParaRPr lang="en-US" dirty="0"/>
          </a:p>
        </p:txBody>
      </p:sp>
      <p:pic>
        <p:nvPicPr>
          <p:cNvPr id="4" name="Picture 3"/>
          <p:cNvPicPr>
            <a:picLocks noChangeAspect="1"/>
          </p:cNvPicPr>
          <p:nvPr/>
        </p:nvPicPr>
        <p:blipFill>
          <a:blip r:embed="rId2"/>
          <a:stretch>
            <a:fillRect/>
          </a:stretch>
        </p:blipFill>
        <p:spPr>
          <a:xfrm>
            <a:off x="6834352" y="2041634"/>
            <a:ext cx="4850047" cy="4816366"/>
          </a:xfrm>
          <a:prstGeom prst="rect">
            <a:avLst/>
          </a:prstGeom>
        </p:spPr>
      </p:pic>
    </p:spTree>
    <p:extLst>
      <p:ext uri="{BB962C8B-B14F-4D97-AF65-F5344CB8AC3E}">
        <p14:creationId xmlns:p14="http://schemas.microsoft.com/office/powerpoint/2010/main" val="21375755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ylfaen" panose="010A0502050306030303" pitchFamily="18" charset="0"/>
              </a:rPr>
              <a:t>Physical Parameters of Water Quality</a:t>
            </a:r>
          </a:p>
        </p:txBody>
      </p:sp>
      <p:sp>
        <p:nvSpPr>
          <p:cNvPr id="3" name="Content Placeholder 2"/>
          <p:cNvSpPr>
            <a:spLocks noGrp="1"/>
          </p:cNvSpPr>
          <p:nvPr>
            <p:ph sz="quarter" idx="13"/>
          </p:nvPr>
        </p:nvSpPr>
        <p:spPr/>
        <p:txBody>
          <a:bodyPr/>
          <a:lstStyle/>
          <a:p>
            <a:pPr>
              <a:buFont typeface="Wingdings" panose="05000000000000000000" pitchFamily="2" charset="2"/>
              <a:buChar char="Ø"/>
            </a:pPr>
            <a:r>
              <a:rPr lang="en-US" dirty="0" smtClean="0">
                <a:latin typeface="Sylfaen" panose="010A0502050306030303" pitchFamily="18" charset="0"/>
              </a:rPr>
              <a:t>Turbidity;</a:t>
            </a:r>
            <a:endParaRPr lang="en-US" dirty="0">
              <a:latin typeface="Sylfaen" panose="010A0502050306030303" pitchFamily="18" charset="0"/>
            </a:endParaRPr>
          </a:p>
          <a:p>
            <a:pPr>
              <a:buFont typeface="Wingdings" panose="05000000000000000000" pitchFamily="2" charset="2"/>
              <a:buChar char="Ø"/>
            </a:pPr>
            <a:r>
              <a:rPr lang="en-US" dirty="0" smtClean="0">
                <a:latin typeface="Sylfaen" panose="010A0502050306030303" pitchFamily="18" charset="0"/>
              </a:rPr>
              <a:t>Temperature;</a:t>
            </a:r>
            <a:endParaRPr lang="en-US" dirty="0">
              <a:latin typeface="Sylfaen" panose="010A0502050306030303" pitchFamily="18" charset="0"/>
            </a:endParaRPr>
          </a:p>
          <a:p>
            <a:pPr>
              <a:buFont typeface="Wingdings" panose="05000000000000000000" pitchFamily="2" charset="2"/>
              <a:buChar char="Ø"/>
            </a:pPr>
            <a:r>
              <a:rPr lang="en-US" dirty="0" smtClean="0">
                <a:latin typeface="Sylfaen" panose="010A0502050306030303" pitchFamily="18" charset="0"/>
              </a:rPr>
              <a:t>Color;</a:t>
            </a:r>
            <a:endParaRPr lang="en-US" dirty="0">
              <a:latin typeface="Sylfaen" panose="010A0502050306030303" pitchFamily="18" charset="0"/>
            </a:endParaRPr>
          </a:p>
          <a:p>
            <a:pPr>
              <a:buFont typeface="Wingdings" panose="05000000000000000000" pitchFamily="2" charset="2"/>
              <a:buChar char="Ø"/>
            </a:pPr>
            <a:r>
              <a:rPr lang="en-US" dirty="0">
                <a:latin typeface="Sylfaen" panose="010A0502050306030303" pitchFamily="18" charset="0"/>
              </a:rPr>
              <a:t>Taste and </a:t>
            </a:r>
            <a:r>
              <a:rPr lang="en-US" dirty="0" smtClean="0">
                <a:latin typeface="Sylfaen" panose="010A0502050306030303" pitchFamily="18" charset="0"/>
              </a:rPr>
              <a:t>Odor;</a:t>
            </a:r>
            <a:endParaRPr lang="en-US" dirty="0">
              <a:latin typeface="Sylfaen" panose="010A0502050306030303" pitchFamily="18" charset="0"/>
            </a:endParaRPr>
          </a:p>
          <a:p>
            <a:pPr>
              <a:buFont typeface="Wingdings" panose="05000000000000000000" pitchFamily="2" charset="2"/>
              <a:buChar char="Ø"/>
            </a:pPr>
            <a:r>
              <a:rPr lang="en-US" dirty="0" smtClean="0">
                <a:latin typeface="Sylfaen" panose="010A0502050306030303" pitchFamily="18" charset="0"/>
              </a:rPr>
              <a:t>Solids;</a:t>
            </a:r>
            <a:endParaRPr lang="en-US" dirty="0">
              <a:latin typeface="Sylfaen" panose="010A0502050306030303" pitchFamily="18" charset="0"/>
            </a:endParaRPr>
          </a:p>
          <a:p>
            <a:pPr>
              <a:buFont typeface="Wingdings" panose="05000000000000000000" pitchFamily="2" charset="2"/>
              <a:buChar char="Ø"/>
            </a:pPr>
            <a:r>
              <a:rPr lang="en-US" dirty="0">
                <a:latin typeface="Sylfaen" panose="010A0502050306030303" pitchFamily="18" charset="0"/>
              </a:rPr>
              <a:t>Electrical </a:t>
            </a:r>
            <a:r>
              <a:rPr lang="en-US" dirty="0" smtClean="0">
                <a:latin typeface="Sylfaen" panose="010A0502050306030303" pitchFamily="18" charset="0"/>
              </a:rPr>
              <a:t>Conductivity.</a:t>
            </a:r>
            <a:endParaRPr lang="en-US" dirty="0">
              <a:latin typeface="Sylfaen" panose="010A0502050306030303" pitchFamily="18" charset="0"/>
            </a:endParaRPr>
          </a:p>
          <a:p>
            <a:pPr marL="0" indent="0">
              <a:buNone/>
            </a:pPr>
            <a:endParaRPr lang="en-US" dirty="0">
              <a:latin typeface="Sylfaen" panose="010A0502050306030303" pitchFamily="18" charset="0"/>
            </a:endParaRPr>
          </a:p>
        </p:txBody>
      </p:sp>
    </p:spTree>
    <p:extLst>
      <p:ext uri="{BB962C8B-B14F-4D97-AF65-F5344CB8AC3E}">
        <p14:creationId xmlns:p14="http://schemas.microsoft.com/office/powerpoint/2010/main" val="41957455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ylfaen" panose="010A0502050306030303" pitchFamily="18" charset="0"/>
              </a:rPr>
              <a:t>Chemical Parameters of Water Quality</a:t>
            </a:r>
          </a:p>
        </p:txBody>
      </p:sp>
      <p:sp>
        <p:nvSpPr>
          <p:cNvPr id="3" name="Content Placeholder 2"/>
          <p:cNvSpPr>
            <a:spLocks noGrp="1"/>
          </p:cNvSpPr>
          <p:nvPr>
            <p:ph sz="quarter" idx="13"/>
          </p:nvPr>
        </p:nvSpPr>
        <p:spPr/>
        <p:txBody>
          <a:bodyPr/>
          <a:lstStyle/>
          <a:p>
            <a:pPr>
              <a:buFont typeface="Wingdings" panose="05000000000000000000" pitchFamily="2" charset="2"/>
              <a:buChar char="Ø"/>
            </a:pPr>
            <a:r>
              <a:rPr lang="en-US" dirty="0" smtClean="0">
                <a:latin typeface="Sylfaen" panose="010A0502050306030303" pitchFamily="18" charset="0"/>
              </a:rPr>
              <a:t>PH;</a:t>
            </a:r>
            <a:endParaRPr lang="en-US" dirty="0">
              <a:latin typeface="Sylfaen" panose="010A0502050306030303" pitchFamily="18" charset="0"/>
            </a:endParaRPr>
          </a:p>
          <a:p>
            <a:pPr>
              <a:buFont typeface="Wingdings" panose="05000000000000000000" pitchFamily="2" charset="2"/>
              <a:buChar char="Ø"/>
            </a:pPr>
            <a:r>
              <a:rPr lang="en-US" dirty="0" smtClean="0">
                <a:latin typeface="Sylfaen" panose="010A0502050306030303" pitchFamily="18" charset="0"/>
              </a:rPr>
              <a:t>Acidity;</a:t>
            </a:r>
          </a:p>
          <a:p>
            <a:pPr>
              <a:buFont typeface="Wingdings" panose="05000000000000000000" pitchFamily="2" charset="2"/>
              <a:buChar char="Ø"/>
            </a:pPr>
            <a:r>
              <a:rPr lang="en-US" dirty="0" smtClean="0">
                <a:latin typeface="Sylfaen" panose="010A0502050306030303" pitchFamily="18" charset="0"/>
              </a:rPr>
              <a:t>Alkalinity;</a:t>
            </a:r>
            <a:endParaRPr lang="en-US" dirty="0">
              <a:latin typeface="Sylfaen" panose="010A0502050306030303" pitchFamily="18" charset="0"/>
            </a:endParaRPr>
          </a:p>
          <a:p>
            <a:pPr>
              <a:buFont typeface="Wingdings" panose="05000000000000000000" pitchFamily="2" charset="2"/>
              <a:buChar char="Ø"/>
            </a:pPr>
            <a:r>
              <a:rPr lang="en-US" dirty="0" smtClean="0">
                <a:latin typeface="Sylfaen" panose="010A0502050306030303" pitchFamily="18" charset="0"/>
              </a:rPr>
              <a:t>Hardness;</a:t>
            </a:r>
          </a:p>
          <a:p>
            <a:pPr>
              <a:buFont typeface="Wingdings" panose="05000000000000000000" pitchFamily="2" charset="2"/>
              <a:buChar char="Ø"/>
            </a:pPr>
            <a:r>
              <a:rPr lang="en-US" dirty="0">
                <a:latin typeface="Sylfaen" panose="010A0502050306030303" pitchFamily="18" charset="0"/>
              </a:rPr>
              <a:t>Dissolved </a:t>
            </a:r>
            <a:r>
              <a:rPr lang="en-US" dirty="0" smtClean="0">
                <a:latin typeface="Sylfaen" panose="010A0502050306030303" pitchFamily="18" charset="0"/>
              </a:rPr>
              <a:t>Oxygen;</a:t>
            </a:r>
            <a:endParaRPr lang="en-US" dirty="0">
              <a:latin typeface="Sylfaen" panose="010A0502050306030303" pitchFamily="18" charset="0"/>
            </a:endParaRPr>
          </a:p>
          <a:p>
            <a:r>
              <a:rPr lang="en-US" dirty="0">
                <a:latin typeface="Sylfaen" panose="010A0502050306030303" pitchFamily="18" charset="0"/>
              </a:rPr>
              <a:t>Biological Oxygen </a:t>
            </a:r>
            <a:r>
              <a:rPr lang="en-US" dirty="0" smtClean="0">
                <a:latin typeface="Sylfaen" panose="010A0502050306030303" pitchFamily="18" charset="0"/>
              </a:rPr>
              <a:t>Demand.</a:t>
            </a:r>
            <a:endParaRPr lang="en-US" dirty="0">
              <a:latin typeface="Sylfaen" panose="010A0502050306030303" pitchFamily="18" charset="0"/>
            </a:endParaRPr>
          </a:p>
          <a:p>
            <a:pPr>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163770256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ylfaen" panose="010A0502050306030303" pitchFamily="18" charset="0"/>
              </a:rPr>
              <a:t>Chemical composition of natural water:</a:t>
            </a:r>
            <a:endParaRPr lang="en-US" dirty="0">
              <a:latin typeface="Sylfaen" panose="010A0502050306030303" pitchFamily="18" charset="0"/>
            </a:endParaRPr>
          </a:p>
        </p:txBody>
      </p:sp>
      <p:sp>
        <p:nvSpPr>
          <p:cNvPr id="3" name="Content Placeholder 2"/>
          <p:cNvSpPr>
            <a:spLocks noGrp="1"/>
          </p:cNvSpPr>
          <p:nvPr>
            <p:ph sz="quarter" idx="13"/>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pPr lvl="0"/>
            <a:r>
              <a:rPr lang="en-US" dirty="0" smtClean="0">
                <a:latin typeface="Sylfaen" panose="010A0502050306030303" pitchFamily="18" charset="0"/>
              </a:rPr>
              <a:t>1. </a:t>
            </a:r>
            <a:r>
              <a:rPr lang="en-US" b="1" dirty="0" smtClean="0">
                <a:latin typeface="Sylfaen" panose="010A0502050306030303" pitchFamily="18" charset="0"/>
              </a:rPr>
              <a:t>Main ions</a:t>
            </a:r>
            <a:r>
              <a:rPr lang="en-US" dirty="0" smtClean="0">
                <a:latin typeface="Sylfaen" panose="010A0502050306030303" pitchFamily="18" charset="0"/>
              </a:rPr>
              <a:t>;(</a:t>
            </a:r>
            <a:r>
              <a:rPr lang="en-US" sz="1400" dirty="0" smtClean="0">
                <a:latin typeface="Sylfaen" panose="010A0502050306030303" pitchFamily="18" charset="0"/>
              </a:rPr>
              <a:t>The main anions are </a:t>
            </a:r>
            <a:r>
              <a:rPr lang="en-US" sz="1400" dirty="0">
                <a:latin typeface="Sylfaen" panose="010A0502050306030303" pitchFamily="18" charset="0"/>
              </a:rPr>
              <a:t>Cl</a:t>
            </a:r>
            <a:r>
              <a:rPr lang="en-US" sz="1400" baseline="30000" dirty="0">
                <a:latin typeface="Sylfaen" panose="010A0502050306030303" pitchFamily="18" charset="0"/>
              </a:rPr>
              <a:t>-</a:t>
            </a:r>
            <a:r>
              <a:rPr lang="en-US" sz="1400" dirty="0">
                <a:latin typeface="Sylfaen" panose="010A0502050306030303" pitchFamily="18" charset="0"/>
              </a:rPr>
              <a:t> , SO</a:t>
            </a:r>
            <a:r>
              <a:rPr lang="en-US" sz="1400" baseline="-25000" dirty="0">
                <a:latin typeface="Sylfaen" panose="010A0502050306030303" pitchFamily="18" charset="0"/>
              </a:rPr>
              <a:t>4</a:t>
            </a:r>
            <a:r>
              <a:rPr lang="en-US" sz="1400" dirty="0">
                <a:latin typeface="Sylfaen" panose="010A0502050306030303" pitchFamily="18" charset="0"/>
              </a:rPr>
              <a:t> </a:t>
            </a:r>
            <a:r>
              <a:rPr lang="en-US" sz="1400" baseline="30000" dirty="0">
                <a:latin typeface="Sylfaen" panose="010A0502050306030303" pitchFamily="18" charset="0"/>
              </a:rPr>
              <a:t>2-</a:t>
            </a:r>
            <a:r>
              <a:rPr lang="en-US" sz="1400" dirty="0">
                <a:latin typeface="Sylfaen" panose="010A0502050306030303" pitchFamily="18" charset="0"/>
              </a:rPr>
              <a:t>, HCO</a:t>
            </a:r>
            <a:r>
              <a:rPr lang="en-US" sz="1400" baseline="-25000" dirty="0">
                <a:latin typeface="Sylfaen" panose="010A0502050306030303" pitchFamily="18" charset="0"/>
              </a:rPr>
              <a:t>3</a:t>
            </a:r>
            <a:r>
              <a:rPr lang="en-US" sz="1400" dirty="0">
                <a:latin typeface="Sylfaen" panose="010A0502050306030303" pitchFamily="18" charset="0"/>
              </a:rPr>
              <a:t> </a:t>
            </a:r>
            <a:r>
              <a:rPr lang="en-US" sz="1400" baseline="30000" dirty="0">
                <a:latin typeface="Sylfaen" panose="010A0502050306030303" pitchFamily="18" charset="0"/>
              </a:rPr>
              <a:t>-</a:t>
            </a:r>
            <a:r>
              <a:rPr lang="en-US" sz="1400" dirty="0">
                <a:latin typeface="Sylfaen" panose="010A0502050306030303" pitchFamily="18" charset="0"/>
              </a:rPr>
              <a:t> , and CO</a:t>
            </a:r>
            <a:r>
              <a:rPr lang="en-US" sz="1400" baseline="-25000" dirty="0">
                <a:latin typeface="Sylfaen" panose="010A0502050306030303" pitchFamily="18" charset="0"/>
              </a:rPr>
              <a:t>3</a:t>
            </a:r>
            <a:r>
              <a:rPr lang="en-US" sz="1400" dirty="0">
                <a:latin typeface="Sylfaen" panose="010A0502050306030303" pitchFamily="18" charset="0"/>
              </a:rPr>
              <a:t> </a:t>
            </a:r>
            <a:r>
              <a:rPr lang="en-US" sz="1400" baseline="30000" dirty="0" smtClean="0">
                <a:latin typeface="Sylfaen" panose="010A0502050306030303" pitchFamily="18" charset="0"/>
              </a:rPr>
              <a:t>2-</a:t>
            </a:r>
            <a:r>
              <a:rPr lang="en-US" sz="1400" dirty="0">
                <a:latin typeface="Sylfaen" panose="010A0502050306030303" pitchFamily="18" charset="0"/>
              </a:rPr>
              <a:t> </a:t>
            </a:r>
            <a:r>
              <a:rPr lang="en-US" sz="1400" dirty="0" smtClean="0">
                <a:latin typeface="Sylfaen" panose="010A0502050306030303" pitchFamily="18" charset="0"/>
              </a:rPr>
              <a:t> </a:t>
            </a:r>
            <a:r>
              <a:rPr lang="en-US" sz="1400" dirty="0">
                <a:latin typeface="Sylfaen" panose="010A0502050306030303" pitchFamily="18" charset="0"/>
              </a:rPr>
              <a:t>and the main cations are </a:t>
            </a:r>
            <a:r>
              <a:rPr lang="en-US" sz="1400" dirty="0">
                <a:latin typeface="Sylfaen" panose="010A0502050306030303" pitchFamily="18" charset="0"/>
              </a:rPr>
              <a:t>Ca</a:t>
            </a:r>
            <a:r>
              <a:rPr lang="en-US" sz="1400" baseline="30000" dirty="0">
                <a:latin typeface="Sylfaen" panose="010A0502050306030303" pitchFamily="18" charset="0"/>
              </a:rPr>
              <a:t>2+</a:t>
            </a:r>
            <a:r>
              <a:rPr lang="en-US" sz="1400" dirty="0">
                <a:latin typeface="Sylfaen" panose="010A0502050306030303" pitchFamily="18" charset="0"/>
              </a:rPr>
              <a:t>, Na</a:t>
            </a:r>
            <a:r>
              <a:rPr lang="en-US" sz="1400" baseline="30000" dirty="0">
                <a:latin typeface="Sylfaen" panose="010A0502050306030303" pitchFamily="18" charset="0"/>
              </a:rPr>
              <a:t>+</a:t>
            </a:r>
            <a:r>
              <a:rPr lang="en-US" sz="1400" dirty="0">
                <a:latin typeface="Sylfaen" panose="010A0502050306030303" pitchFamily="18" charset="0"/>
              </a:rPr>
              <a:t> , Mg</a:t>
            </a:r>
            <a:r>
              <a:rPr lang="en-US" sz="1400" baseline="30000" dirty="0">
                <a:latin typeface="Sylfaen" panose="010A0502050306030303" pitchFamily="18" charset="0"/>
              </a:rPr>
              <a:t>2+</a:t>
            </a:r>
            <a:r>
              <a:rPr lang="en-US" sz="1400" dirty="0">
                <a:latin typeface="Sylfaen" panose="010A0502050306030303" pitchFamily="18" charset="0"/>
              </a:rPr>
              <a:t> and K</a:t>
            </a:r>
            <a:r>
              <a:rPr lang="en-US" sz="1400" baseline="30000" dirty="0">
                <a:latin typeface="Sylfaen" panose="010A0502050306030303" pitchFamily="18" charset="0"/>
              </a:rPr>
              <a:t>+</a:t>
            </a:r>
            <a:r>
              <a:rPr lang="en-US" sz="1400" dirty="0">
                <a:latin typeface="Sylfaen" panose="010A0502050306030303" pitchFamily="18" charset="0"/>
              </a:rPr>
              <a:t> ). </a:t>
            </a:r>
          </a:p>
          <a:p>
            <a:r>
              <a:rPr lang="en-US" dirty="0" smtClean="0">
                <a:latin typeface="Sylfaen" panose="010A0502050306030303" pitchFamily="18" charset="0"/>
              </a:rPr>
              <a:t>2</a:t>
            </a:r>
            <a:r>
              <a:rPr lang="en-US" dirty="0" smtClean="0">
                <a:latin typeface="Sylfaen" panose="010A0502050306030303" pitchFamily="18" charset="0"/>
              </a:rPr>
              <a:t>. Dissolved gases; </a:t>
            </a:r>
          </a:p>
          <a:p>
            <a:r>
              <a:rPr lang="en-US" dirty="0" smtClean="0">
                <a:latin typeface="Sylfaen" panose="010A0502050306030303" pitchFamily="18" charset="0"/>
              </a:rPr>
              <a:t>3. </a:t>
            </a:r>
            <a:r>
              <a:rPr lang="en-US" dirty="0" err="1" smtClean="0">
                <a:latin typeface="Sylfaen" panose="010A0502050306030303" pitchFamily="18" charset="0"/>
              </a:rPr>
              <a:t>Biogeneous</a:t>
            </a:r>
            <a:r>
              <a:rPr lang="en-US" dirty="0" smtClean="0">
                <a:latin typeface="Sylfaen" panose="010A0502050306030303" pitchFamily="18" charset="0"/>
              </a:rPr>
              <a:t> substances </a:t>
            </a:r>
            <a:r>
              <a:rPr lang="en-US" sz="1600" dirty="0" smtClean="0">
                <a:latin typeface="Sylfaen" panose="010A0502050306030303" pitchFamily="18" charset="0"/>
              </a:rPr>
              <a:t>(SILICA; NITROGEN; PHOSPHORUS);</a:t>
            </a:r>
          </a:p>
          <a:p>
            <a:r>
              <a:rPr lang="en-US" dirty="0" smtClean="0">
                <a:latin typeface="Sylfaen" panose="010A0502050306030303" pitchFamily="18" charset="0"/>
              </a:rPr>
              <a:t>4. Organic substances; </a:t>
            </a:r>
          </a:p>
          <a:p>
            <a:r>
              <a:rPr lang="en-US" dirty="0" smtClean="0">
                <a:latin typeface="Sylfaen" panose="010A0502050306030303" pitchFamily="18" charset="0"/>
              </a:rPr>
              <a:t>5. Microelements (</a:t>
            </a:r>
            <a:r>
              <a:rPr lang="en-US" b="1" dirty="0" err="1" smtClean="0">
                <a:latin typeface="Sylfaen" panose="010A0502050306030303" pitchFamily="18" charset="0"/>
              </a:rPr>
              <a:t>Mn</a:t>
            </a:r>
            <a:r>
              <a:rPr lang="en-US" b="1" dirty="0" smtClean="0">
                <a:latin typeface="Sylfaen" panose="010A0502050306030303" pitchFamily="18" charset="0"/>
              </a:rPr>
              <a:t>, </a:t>
            </a:r>
            <a:r>
              <a:rPr lang="en-US" b="1" dirty="0">
                <a:latin typeface="Sylfaen" panose="010A0502050306030303" pitchFamily="18" charset="0"/>
              </a:rPr>
              <a:t>Mo, Co, As, Se, I, Br</a:t>
            </a:r>
            <a:r>
              <a:rPr lang="en-US" b="1" dirty="0" smtClean="0">
                <a:latin typeface="Sylfaen" panose="010A0502050306030303" pitchFamily="18" charset="0"/>
              </a:rPr>
              <a:t>, </a:t>
            </a:r>
            <a:r>
              <a:rPr lang="en-US" b="1" dirty="0">
                <a:latin typeface="Sylfaen" panose="010A0502050306030303" pitchFamily="18" charset="0"/>
              </a:rPr>
              <a:t>F)</a:t>
            </a:r>
            <a:endParaRPr lang="en-US" dirty="0" smtClean="0">
              <a:latin typeface="Sylfaen" panose="010A0502050306030303" pitchFamily="18" charset="0"/>
            </a:endParaRPr>
          </a:p>
          <a:p>
            <a:r>
              <a:rPr lang="en-US" dirty="0" smtClean="0">
                <a:latin typeface="Sylfaen" panose="010A0502050306030303" pitchFamily="18" charset="0"/>
              </a:rPr>
              <a:t>6. Pollutants </a:t>
            </a:r>
            <a:r>
              <a:rPr lang="en-US" sz="1500" dirty="0" smtClean="0">
                <a:latin typeface="Sylfaen" panose="010A0502050306030303" pitchFamily="18" charset="0"/>
              </a:rPr>
              <a:t>(</a:t>
            </a:r>
            <a:r>
              <a:rPr lang="en-US" sz="1500" b="1" dirty="0" smtClean="0">
                <a:latin typeface="Sylfaen" panose="010A0502050306030303" pitchFamily="18" charset="0"/>
              </a:rPr>
              <a:t>bacteria</a:t>
            </a:r>
            <a:r>
              <a:rPr lang="en-US" sz="1500" b="1" dirty="0">
                <a:latin typeface="Sylfaen" panose="010A0502050306030303" pitchFamily="18" charset="0"/>
              </a:rPr>
              <a:t>, viruses, parasites, </a:t>
            </a:r>
            <a:r>
              <a:rPr lang="en-US" sz="1500" b="1" dirty="0" err="1">
                <a:latin typeface="Sylfaen" panose="010A0502050306030303" pitchFamily="18" charset="0"/>
              </a:rPr>
              <a:t>fertilisers</a:t>
            </a:r>
            <a:r>
              <a:rPr lang="en-US" sz="1500" b="1" dirty="0">
                <a:latin typeface="Sylfaen" panose="010A0502050306030303" pitchFamily="18" charset="0"/>
              </a:rPr>
              <a:t>, pesticides, pharmaceutical products, nitrates, phosphates, plastics, </a:t>
            </a:r>
            <a:r>
              <a:rPr lang="en-US" sz="1500" b="1" dirty="0" smtClean="0">
                <a:latin typeface="Sylfaen" panose="010A0502050306030303" pitchFamily="18" charset="0"/>
              </a:rPr>
              <a:t>faucal </a:t>
            </a:r>
            <a:r>
              <a:rPr lang="en-US" sz="1500" b="1" dirty="0">
                <a:latin typeface="Sylfaen" panose="010A0502050306030303" pitchFamily="18" charset="0"/>
              </a:rPr>
              <a:t>waste and even radioactive </a:t>
            </a:r>
            <a:r>
              <a:rPr lang="en-US" sz="1500" b="1" dirty="0" smtClean="0">
                <a:latin typeface="Sylfaen" panose="010A0502050306030303" pitchFamily="18" charset="0"/>
              </a:rPr>
              <a:t>substances</a:t>
            </a:r>
            <a:r>
              <a:rPr lang="en-US" sz="1500" b="1" dirty="0" smtClean="0"/>
              <a:t>)</a:t>
            </a:r>
            <a:r>
              <a:rPr lang="en-US" sz="1500" dirty="0" smtClean="0"/>
              <a:t>.</a:t>
            </a:r>
            <a:endParaRPr lang="en-US" sz="1500" dirty="0"/>
          </a:p>
        </p:txBody>
      </p:sp>
    </p:spTree>
    <p:extLst>
      <p:ext uri="{BB962C8B-B14F-4D97-AF65-F5344CB8AC3E}">
        <p14:creationId xmlns:p14="http://schemas.microsoft.com/office/powerpoint/2010/main" val="39176916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ylfaen" panose="010A0502050306030303" pitchFamily="18" charset="0"/>
              </a:rPr>
              <a:t>Biological Parameters of Water Quality</a:t>
            </a:r>
          </a:p>
        </p:txBody>
      </p:sp>
      <p:sp>
        <p:nvSpPr>
          <p:cNvPr id="3" name="Content Placeholder 2"/>
          <p:cNvSpPr>
            <a:spLocks noGrp="1"/>
          </p:cNvSpPr>
          <p:nvPr>
            <p:ph sz="quarter" idx="13"/>
          </p:nvPr>
        </p:nvSpPr>
        <p:spPr/>
        <p:txBody>
          <a:bodyPr/>
          <a:lstStyle/>
          <a:p>
            <a:pPr>
              <a:buFont typeface="Wingdings" panose="05000000000000000000" pitchFamily="2" charset="2"/>
              <a:buChar char="Ø"/>
            </a:pPr>
            <a:r>
              <a:rPr lang="en-US" dirty="0" smtClean="0">
                <a:latin typeface="Sylfaen" panose="010A0502050306030303" pitchFamily="18" charset="0"/>
              </a:rPr>
              <a:t>Bacteria;</a:t>
            </a:r>
            <a:endParaRPr lang="en-US" dirty="0">
              <a:latin typeface="Sylfaen" panose="010A0502050306030303" pitchFamily="18" charset="0"/>
            </a:endParaRPr>
          </a:p>
          <a:p>
            <a:pPr>
              <a:buFont typeface="Wingdings" panose="05000000000000000000" pitchFamily="2" charset="2"/>
              <a:buChar char="Ø"/>
            </a:pPr>
            <a:r>
              <a:rPr lang="en-US" dirty="0" smtClean="0">
                <a:latin typeface="Sylfaen" panose="010A0502050306030303" pitchFamily="18" charset="0"/>
              </a:rPr>
              <a:t>Algae;</a:t>
            </a:r>
            <a:endParaRPr lang="en-US" dirty="0">
              <a:latin typeface="Sylfaen" panose="010A0502050306030303" pitchFamily="18" charset="0"/>
            </a:endParaRPr>
          </a:p>
          <a:p>
            <a:pPr>
              <a:buFont typeface="Wingdings" panose="05000000000000000000" pitchFamily="2" charset="2"/>
              <a:buChar char="Ø"/>
            </a:pPr>
            <a:r>
              <a:rPr lang="en-US" dirty="0" smtClean="0">
                <a:latin typeface="Sylfaen" panose="010A0502050306030303" pitchFamily="18" charset="0"/>
              </a:rPr>
              <a:t>Viruses.</a:t>
            </a:r>
            <a:endParaRPr lang="en-US" dirty="0">
              <a:latin typeface="Sylfaen" panose="010A0502050306030303" pitchFamily="18"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416495016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58490"/>
          </a:xfrm>
        </p:spPr>
        <p:txBody>
          <a:bodyPr/>
          <a:lstStyle/>
          <a:p>
            <a:r>
              <a:rPr lang="en-US" dirty="0">
                <a:latin typeface="Sylfaen" panose="010A0502050306030303" pitchFamily="18" charset="0"/>
              </a:rPr>
              <a:t>Physical Parameters of Water Quality</a:t>
            </a:r>
          </a:p>
        </p:txBody>
      </p:sp>
      <p:sp>
        <p:nvSpPr>
          <p:cNvPr id="3" name="Content Placeholder 2"/>
          <p:cNvSpPr>
            <a:spLocks noGrp="1"/>
          </p:cNvSpPr>
          <p:nvPr>
            <p:ph sz="quarter" idx="13"/>
          </p:nvPr>
        </p:nvSpPr>
        <p:spPr>
          <a:xfrm>
            <a:off x="1032016" y="1371600"/>
            <a:ext cx="7079343" cy="4784833"/>
          </a:xfrm>
        </p:spPr>
        <p:txBody>
          <a:bodyPr>
            <a:normAutofit/>
          </a:bodyPr>
          <a:lstStyle/>
          <a:p>
            <a:pPr marL="0" indent="0">
              <a:buNone/>
            </a:pPr>
            <a:r>
              <a:rPr lang="en-US" sz="1600" b="1" dirty="0">
                <a:solidFill>
                  <a:srgbClr val="FF0000"/>
                </a:solidFill>
                <a:latin typeface="Sylfaen" panose="010A0502050306030303" pitchFamily="18" charset="0"/>
              </a:rPr>
              <a:t>Turbidity</a:t>
            </a:r>
          </a:p>
          <a:p>
            <a:pPr algn="just"/>
            <a:r>
              <a:rPr lang="en-US" sz="1600" dirty="0">
                <a:latin typeface="Sylfaen" panose="010A0502050306030303" pitchFamily="18" charset="0"/>
              </a:rPr>
              <a:t>Turbidity is the cloudiness of </a:t>
            </a:r>
            <a:r>
              <a:rPr lang="en-US" sz="1600" dirty="0" smtClean="0">
                <a:latin typeface="Sylfaen" panose="010A0502050306030303" pitchFamily="18" charset="0"/>
              </a:rPr>
              <a:t>water. It </a:t>
            </a:r>
            <a:r>
              <a:rPr lang="en-US" sz="1600" dirty="0">
                <a:latin typeface="Sylfaen" panose="010A0502050306030303" pitchFamily="18" charset="0"/>
              </a:rPr>
              <a:t>is a measure of the ability of light to pass through water. It is caused by suspended material such as clay, silt, organic material, plankton, and other particulate materials in </a:t>
            </a:r>
            <a:r>
              <a:rPr lang="en-US" sz="1600" dirty="0" smtClean="0">
                <a:latin typeface="Sylfaen" panose="010A0502050306030303" pitchFamily="18" charset="0"/>
              </a:rPr>
              <a:t>water.</a:t>
            </a:r>
          </a:p>
          <a:p>
            <a:pPr algn="just"/>
            <a:r>
              <a:rPr lang="en-US" sz="1600" dirty="0">
                <a:latin typeface="Sylfaen" panose="010A0502050306030303" pitchFamily="18" charset="0"/>
              </a:rPr>
              <a:t>Turbidity is measured by an instrument called </a:t>
            </a:r>
            <a:r>
              <a:rPr lang="en-US" sz="1600" dirty="0" err="1">
                <a:latin typeface="Sylfaen" panose="010A0502050306030303" pitchFamily="18" charset="0"/>
              </a:rPr>
              <a:t>nephelometric</a:t>
            </a:r>
            <a:r>
              <a:rPr lang="en-US" sz="1600" dirty="0">
                <a:latin typeface="Sylfaen" panose="010A0502050306030303" pitchFamily="18" charset="0"/>
              </a:rPr>
              <a:t> </a:t>
            </a:r>
            <a:r>
              <a:rPr lang="en-US" sz="1600" dirty="0" err="1">
                <a:latin typeface="Sylfaen" panose="010A0502050306030303" pitchFamily="18" charset="0"/>
              </a:rPr>
              <a:t>turbidimeter</a:t>
            </a:r>
            <a:r>
              <a:rPr lang="en-US" sz="1600" dirty="0">
                <a:latin typeface="Sylfaen" panose="010A0502050306030303" pitchFamily="18" charset="0"/>
              </a:rPr>
              <a:t>, which expresses turbidity in terms of NTU or TU. A TU is equivalent to 1 mg/L of silica in </a:t>
            </a:r>
            <a:r>
              <a:rPr lang="en-US" sz="1600" dirty="0" smtClean="0">
                <a:latin typeface="Sylfaen" panose="010A0502050306030303" pitchFamily="18" charset="0"/>
              </a:rPr>
              <a:t>suspension.</a:t>
            </a:r>
            <a:endParaRPr lang="en-US" sz="1600" dirty="0">
              <a:latin typeface="Sylfaen" panose="010A0502050306030303" pitchFamily="18" charset="0"/>
            </a:endParaRPr>
          </a:p>
          <a:p>
            <a:pPr algn="just"/>
            <a:r>
              <a:rPr lang="en-US" sz="1600" dirty="0">
                <a:latin typeface="Sylfaen" panose="010A0502050306030303" pitchFamily="18" charset="0"/>
              </a:rPr>
              <a:t>Turbidity more than 5 NTU can be visible to the average person while turbidity in muddy water, it exceeds 100 NTU </a:t>
            </a:r>
            <a:r>
              <a:rPr lang="en-US" sz="1600" dirty="0" smtClean="0">
                <a:latin typeface="Sylfaen" panose="010A0502050306030303" pitchFamily="18" charset="0"/>
              </a:rPr>
              <a:t>. </a:t>
            </a:r>
            <a:r>
              <a:rPr lang="en-US" sz="1600" dirty="0">
                <a:latin typeface="Sylfaen" panose="010A0502050306030303" pitchFamily="18" charset="0"/>
              </a:rPr>
              <a:t>Groundwater normally has very low turbidity because of the natural filtration that occurs as the water penetrates through the </a:t>
            </a:r>
            <a:r>
              <a:rPr lang="en-US" sz="1600" dirty="0" smtClean="0">
                <a:latin typeface="Sylfaen" panose="010A0502050306030303" pitchFamily="18" charset="0"/>
              </a:rPr>
              <a:t>soil.</a:t>
            </a:r>
            <a:endParaRPr lang="en-US" sz="1600" dirty="0">
              <a:latin typeface="Sylfaen" panose="010A0502050306030303" pitchFamily="18" charset="0"/>
            </a:endParaRPr>
          </a:p>
          <a:p>
            <a:endParaRPr lang="en-US" dirty="0"/>
          </a:p>
          <a:p>
            <a:endParaRPr lang="en-US" dirty="0"/>
          </a:p>
        </p:txBody>
      </p:sp>
      <p:pic>
        <p:nvPicPr>
          <p:cNvPr id="4" name="Picture 3"/>
          <p:cNvPicPr>
            <a:picLocks noChangeAspect="1"/>
          </p:cNvPicPr>
          <p:nvPr/>
        </p:nvPicPr>
        <p:blipFill>
          <a:blip r:embed="rId2"/>
          <a:stretch>
            <a:fillRect/>
          </a:stretch>
        </p:blipFill>
        <p:spPr>
          <a:xfrm>
            <a:off x="8743293" y="2218339"/>
            <a:ext cx="2857500" cy="2857500"/>
          </a:xfrm>
          <a:prstGeom prst="rect">
            <a:avLst/>
          </a:prstGeom>
        </p:spPr>
      </p:pic>
    </p:spTree>
    <p:extLst>
      <p:ext uri="{BB962C8B-B14F-4D97-AF65-F5344CB8AC3E}">
        <p14:creationId xmlns:p14="http://schemas.microsoft.com/office/powerpoint/2010/main" val="1336911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ylfaen" panose="010A0502050306030303" pitchFamily="18" charset="0"/>
              </a:rPr>
              <a:t>Physical Parameters of Water Quality</a:t>
            </a:r>
          </a:p>
        </p:txBody>
      </p:sp>
      <p:sp>
        <p:nvSpPr>
          <p:cNvPr id="3" name="Content Placeholder 2"/>
          <p:cNvSpPr>
            <a:spLocks noGrp="1"/>
          </p:cNvSpPr>
          <p:nvPr>
            <p:ph sz="quarter" idx="13"/>
          </p:nvPr>
        </p:nvSpPr>
        <p:spPr>
          <a:xfrm>
            <a:off x="504498" y="2017985"/>
            <a:ext cx="11382702" cy="4390697"/>
          </a:xfrm>
        </p:spPr>
        <p:txBody>
          <a:bodyPr>
            <a:normAutofit fontScale="47500" lnSpcReduction="20000"/>
          </a:bodyPr>
          <a:lstStyle/>
          <a:p>
            <a:pPr marL="0" indent="0">
              <a:buNone/>
            </a:pPr>
            <a:r>
              <a:rPr lang="en-US" sz="2500" b="1" dirty="0" smtClean="0">
                <a:solidFill>
                  <a:srgbClr val="FF0000"/>
                </a:solidFill>
                <a:latin typeface="Sylfaen" panose="010A0502050306030303" pitchFamily="18" charset="0"/>
              </a:rPr>
              <a:t>Temperature</a:t>
            </a:r>
            <a:endParaRPr lang="en-US" sz="2500" b="1" dirty="0">
              <a:solidFill>
                <a:srgbClr val="FF0000"/>
              </a:solidFill>
              <a:latin typeface="Sylfaen" panose="010A0502050306030303" pitchFamily="18" charset="0"/>
            </a:endParaRPr>
          </a:p>
          <a:p>
            <a:pPr algn="just"/>
            <a:r>
              <a:rPr lang="en-US" sz="2500" dirty="0">
                <a:latin typeface="Sylfaen" panose="010A0502050306030303" pitchFamily="18" charset="0"/>
              </a:rPr>
              <a:t>Palatability, viscosity, solubility, odors, and chemical reactions are influenced by </a:t>
            </a:r>
            <a:r>
              <a:rPr lang="en-US" sz="2500" dirty="0" smtClean="0">
                <a:latin typeface="Sylfaen" panose="010A0502050306030303" pitchFamily="18" charset="0"/>
              </a:rPr>
              <a:t>temperature. </a:t>
            </a:r>
            <a:r>
              <a:rPr lang="en-US" sz="2500" dirty="0">
                <a:latin typeface="Sylfaen" panose="010A0502050306030303" pitchFamily="18" charset="0"/>
              </a:rPr>
              <a:t>Thereby, the sedimentation and chlorination processes and biological oxygen demand (BOD) are temperature dependent </a:t>
            </a:r>
            <a:r>
              <a:rPr lang="en-US" sz="2500" dirty="0" smtClean="0">
                <a:latin typeface="Sylfaen" panose="010A0502050306030303" pitchFamily="18" charset="0"/>
              </a:rPr>
              <a:t>. </a:t>
            </a:r>
            <a:r>
              <a:rPr lang="en-US" sz="2500" dirty="0">
                <a:latin typeface="Sylfaen" panose="010A0502050306030303" pitchFamily="18" charset="0"/>
              </a:rPr>
              <a:t>It also affects the </a:t>
            </a:r>
            <a:r>
              <a:rPr lang="en-US" sz="2500" dirty="0" err="1">
                <a:latin typeface="Sylfaen" panose="010A0502050306030303" pitchFamily="18" charset="0"/>
              </a:rPr>
              <a:t>biosorption</a:t>
            </a:r>
            <a:r>
              <a:rPr lang="en-US" sz="2500" dirty="0">
                <a:latin typeface="Sylfaen" panose="010A0502050306030303" pitchFamily="18" charset="0"/>
              </a:rPr>
              <a:t> process of the dissolved heavy metals in water </a:t>
            </a:r>
            <a:r>
              <a:rPr lang="en-US" sz="2500" dirty="0" smtClean="0">
                <a:latin typeface="Sylfaen" panose="010A0502050306030303" pitchFamily="18" charset="0"/>
              </a:rPr>
              <a:t>. </a:t>
            </a:r>
            <a:r>
              <a:rPr lang="en-US" sz="2500" dirty="0">
                <a:latin typeface="Sylfaen" panose="010A0502050306030303" pitchFamily="18" charset="0"/>
              </a:rPr>
              <a:t>Most people find water at temperatures of 10–15°C most </a:t>
            </a:r>
            <a:r>
              <a:rPr lang="en-US" sz="2500" dirty="0" smtClean="0">
                <a:latin typeface="Sylfaen" panose="010A0502050306030303" pitchFamily="18" charset="0"/>
              </a:rPr>
              <a:t>palatable.</a:t>
            </a:r>
          </a:p>
          <a:p>
            <a:pPr marL="0" indent="0">
              <a:buNone/>
            </a:pPr>
            <a:endParaRPr lang="en-US" sz="2500" b="1" dirty="0" smtClean="0">
              <a:latin typeface="Sylfaen" panose="010A0502050306030303" pitchFamily="18" charset="0"/>
            </a:endParaRPr>
          </a:p>
          <a:p>
            <a:pPr marL="0" indent="0">
              <a:buNone/>
            </a:pPr>
            <a:r>
              <a:rPr lang="en-US" sz="2500" b="1" dirty="0" smtClean="0">
                <a:solidFill>
                  <a:srgbClr val="FF0000"/>
                </a:solidFill>
                <a:latin typeface="Sylfaen" panose="010A0502050306030303" pitchFamily="18" charset="0"/>
              </a:rPr>
              <a:t>Color</a:t>
            </a:r>
            <a:endParaRPr lang="en-US" sz="2500" b="1" dirty="0">
              <a:solidFill>
                <a:srgbClr val="FF0000"/>
              </a:solidFill>
              <a:latin typeface="Sylfaen" panose="010A0502050306030303" pitchFamily="18" charset="0"/>
            </a:endParaRPr>
          </a:p>
          <a:p>
            <a:r>
              <a:rPr lang="en-US" sz="2500" dirty="0">
                <a:latin typeface="Sylfaen" panose="010A0502050306030303" pitchFamily="18" charset="0"/>
              </a:rPr>
              <a:t>Materials decayed from organic matter, namely, vegetation and inorganic matter such as soil, stones, and rocks impart color to water, which is objectionable for esthetic reasons, not for health </a:t>
            </a:r>
            <a:r>
              <a:rPr lang="en-US" sz="2500" dirty="0" smtClean="0">
                <a:latin typeface="Sylfaen" panose="010A0502050306030303" pitchFamily="18" charset="0"/>
              </a:rPr>
              <a:t>reasons.</a:t>
            </a:r>
            <a:endParaRPr lang="en-US" sz="2500" dirty="0">
              <a:latin typeface="Sylfaen" panose="010A0502050306030303" pitchFamily="18" charset="0"/>
            </a:endParaRPr>
          </a:p>
          <a:p>
            <a:r>
              <a:rPr lang="en-US" sz="2500" dirty="0">
                <a:latin typeface="Sylfaen" panose="010A0502050306030303" pitchFamily="18" charset="0"/>
              </a:rPr>
              <a:t>Color is measured by comparing the water sample with standard color solutions or colored glass </a:t>
            </a:r>
            <a:r>
              <a:rPr lang="en-US" sz="2500" dirty="0" smtClean="0">
                <a:latin typeface="Sylfaen" panose="010A0502050306030303" pitchFamily="18" charset="0"/>
              </a:rPr>
              <a:t>disks. One </a:t>
            </a:r>
            <a:r>
              <a:rPr lang="en-US" sz="2500" dirty="0">
                <a:latin typeface="Sylfaen" panose="010A0502050306030303" pitchFamily="18" charset="0"/>
              </a:rPr>
              <a:t>color unit is equivalent to the color produced by a 1 mg/L solution of platinum (potassium </a:t>
            </a:r>
            <a:r>
              <a:rPr lang="en-US" sz="2500" dirty="0" err="1">
                <a:latin typeface="Sylfaen" panose="010A0502050306030303" pitchFamily="18" charset="0"/>
              </a:rPr>
              <a:t>chloroplatinate</a:t>
            </a:r>
            <a:r>
              <a:rPr lang="en-US" sz="2500" dirty="0">
                <a:latin typeface="Sylfaen" panose="010A0502050306030303" pitchFamily="18" charset="0"/>
              </a:rPr>
              <a:t> (K</a:t>
            </a:r>
            <a:r>
              <a:rPr lang="en-US" sz="2500" baseline="-25000" dirty="0">
                <a:latin typeface="Sylfaen" panose="010A0502050306030303" pitchFamily="18" charset="0"/>
              </a:rPr>
              <a:t>2</a:t>
            </a:r>
            <a:r>
              <a:rPr lang="en-US" sz="2500" dirty="0">
                <a:latin typeface="Sylfaen" panose="010A0502050306030303" pitchFamily="18" charset="0"/>
              </a:rPr>
              <a:t>PtCl</a:t>
            </a:r>
            <a:r>
              <a:rPr lang="en-US" sz="2500" baseline="-25000" dirty="0">
                <a:latin typeface="Sylfaen" panose="010A0502050306030303" pitchFamily="18" charset="0"/>
              </a:rPr>
              <a:t>6</a:t>
            </a:r>
            <a:r>
              <a:rPr lang="en-US" sz="2500" dirty="0" smtClean="0">
                <a:latin typeface="Sylfaen" panose="010A0502050306030303" pitchFamily="18" charset="0"/>
              </a:rPr>
              <a:t>).</a:t>
            </a:r>
            <a:endParaRPr lang="en-US" sz="2500" dirty="0">
              <a:latin typeface="Sylfaen" panose="010A0502050306030303" pitchFamily="18" charset="0"/>
            </a:endParaRPr>
          </a:p>
          <a:p>
            <a:endParaRPr lang="en-US" sz="2500" i="1" dirty="0" smtClean="0">
              <a:latin typeface="Sylfaen" panose="010A0502050306030303" pitchFamily="18" charset="0"/>
            </a:endParaRPr>
          </a:p>
          <a:p>
            <a:r>
              <a:rPr lang="en-US" sz="2500" i="1" dirty="0" smtClean="0">
                <a:latin typeface="Sylfaen" panose="010A0502050306030303" pitchFamily="18" charset="0"/>
              </a:rPr>
              <a:t>True </a:t>
            </a:r>
            <a:r>
              <a:rPr lang="en-US" sz="2500" i="1" dirty="0">
                <a:latin typeface="Sylfaen" panose="010A0502050306030303" pitchFamily="18" charset="0"/>
              </a:rPr>
              <a:t>color</a:t>
            </a:r>
            <a:r>
              <a:rPr lang="en-US" sz="2500" dirty="0">
                <a:latin typeface="Sylfaen" panose="010A0502050306030303" pitchFamily="18" charset="0"/>
              </a:rPr>
              <a:t> is measured after filtering the water sample to remove all suspended </a:t>
            </a:r>
            <a:r>
              <a:rPr lang="en-US" sz="2500" dirty="0" smtClean="0">
                <a:latin typeface="Sylfaen" panose="010A0502050306030303" pitchFamily="18" charset="0"/>
              </a:rPr>
              <a:t>material.</a:t>
            </a:r>
            <a:endParaRPr lang="en-US" sz="2500" dirty="0">
              <a:latin typeface="Sylfaen" panose="010A0502050306030303" pitchFamily="18" charset="0"/>
            </a:endParaRPr>
          </a:p>
          <a:p>
            <a:r>
              <a:rPr lang="en-US" sz="2500" dirty="0">
                <a:latin typeface="Sylfaen" panose="010A0502050306030303" pitchFamily="18" charset="0"/>
              </a:rPr>
              <a:t>Color is graded on scale of 0 (clear) to 70 color units. Pure water is colorless, which is equivalent to 0 color </a:t>
            </a:r>
            <a:r>
              <a:rPr lang="en-US" sz="2500" dirty="0" smtClean="0">
                <a:latin typeface="Sylfaen" panose="010A0502050306030303" pitchFamily="18" charset="0"/>
              </a:rPr>
              <a:t>units.</a:t>
            </a:r>
            <a:endParaRPr lang="en-US" sz="2500" dirty="0">
              <a:latin typeface="Sylfaen" panose="010A0502050306030303" pitchFamily="18" charset="0"/>
            </a:endParaRPr>
          </a:p>
          <a:p>
            <a:pPr algn="just"/>
            <a:endParaRPr lang="en-US" dirty="0">
              <a:latin typeface="Sylfaen" panose="010A0502050306030303" pitchFamily="18" charset="0"/>
            </a:endParaRPr>
          </a:p>
          <a:p>
            <a:endParaRPr lang="en-US" dirty="0"/>
          </a:p>
        </p:txBody>
      </p:sp>
    </p:spTree>
    <p:extLst>
      <p:ext uri="{BB962C8B-B14F-4D97-AF65-F5344CB8AC3E}">
        <p14:creationId xmlns:p14="http://schemas.microsoft.com/office/powerpoint/2010/main" val="15417393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ylfaen" panose="010A0502050306030303" pitchFamily="18" charset="0"/>
              </a:rPr>
              <a:t>Physical Parameters of Water Quality</a:t>
            </a:r>
          </a:p>
        </p:txBody>
      </p:sp>
      <p:sp>
        <p:nvSpPr>
          <p:cNvPr id="3" name="Content Placeholder 2"/>
          <p:cNvSpPr>
            <a:spLocks noGrp="1"/>
          </p:cNvSpPr>
          <p:nvPr>
            <p:ph sz="quarter" idx="13"/>
          </p:nvPr>
        </p:nvSpPr>
        <p:spPr/>
        <p:txBody>
          <a:bodyPr>
            <a:normAutofit fontScale="92500"/>
          </a:bodyPr>
          <a:lstStyle/>
          <a:p>
            <a:pPr marL="0" indent="0">
              <a:buNone/>
            </a:pPr>
            <a:r>
              <a:rPr lang="en-US" b="1" dirty="0">
                <a:solidFill>
                  <a:srgbClr val="FF0000"/>
                </a:solidFill>
                <a:latin typeface="Sylfaen" panose="010A0502050306030303" pitchFamily="18" charset="0"/>
              </a:rPr>
              <a:t>Taste and odor</a:t>
            </a:r>
          </a:p>
          <a:p>
            <a:pPr algn="just"/>
            <a:r>
              <a:rPr lang="en-US" dirty="0">
                <a:latin typeface="Sylfaen" panose="010A0502050306030303" pitchFamily="18" charset="0"/>
              </a:rPr>
              <a:t>Taste and odor in water can be caused by foreign matter such as organic materials, inorganic compounds, or dissolved </a:t>
            </a:r>
            <a:r>
              <a:rPr lang="en-US" dirty="0" smtClean="0">
                <a:latin typeface="Sylfaen" panose="010A0502050306030303" pitchFamily="18" charset="0"/>
              </a:rPr>
              <a:t>gasses. </a:t>
            </a:r>
            <a:r>
              <a:rPr lang="en-US" dirty="0">
                <a:latin typeface="Sylfaen" panose="010A0502050306030303" pitchFamily="18" charset="0"/>
              </a:rPr>
              <a:t>These materials may come from natural, domestic, or agricultural </a:t>
            </a:r>
            <a:r>
              <a:rPr lang="en-US" dirty="0" smtClean="0">
                <a:latin typeface="Sylfaen" panose="010A0502050306030303" pitchFamily="18" charset="0"/>
              </a:rPr>
              <a:t>sources.</a:t>
            </a:r>
            <a:endParaRPr lang="en-US" dirty="0">
              <a:latin typeface="Sylfaen" panose="010A0502050306030303" pitchFamily="18" charset="0"/>
            </a:endParaRPr>
          </a:p>
          <a:p>
            <a:pPr algn="just"/>
            <a:r>
              <a:rPr lang="en-US" dirty="0">
                <a:latin typeface="Sylfaen" panose="010A0502050306030303" pitchFamily="18" charset="0"/>
              </a:rPr>
              <a:t>The numerical value of odor or taste is determined quantitatively by measuring a volume of sample A and diluting it with a volume of sample B of an odor-free distilled water so that the odor of the resulting mixture is just detectable at a total mixture volume of 200 </a:t>
            </a:r>
            <a:r>
              <a:rPr lang="en-US" dirty="0" smtClean="0">
                <a:latin typeface="Sylfaen" panose="010A0502050306030303" pitchFamily="18" charset="0"/>
              </a:rPr>
              <a:t>ml</a:t>
            </a:r>
            <a:r>
              <a:rPr lang="en-US" dirty="0" smtClean="0"/>
              <a:t>. </a:t>
            </a:r>
            <a:endParaRPr lang="en-US" dirty="0"/>
          </a:p>
        </p:txBody>
      </p:sp>
    </p:spTree>
    <p:extLst>
      <p:ext uri="{BB962C8B-B14F-4D97-AF65-F5344CB8AC3E}">
        <p14:creationId xmlns:p14="http://schemas.microsoft.com/office/powerpoint/2010/main" val="336926193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178752"/>
          </a:xfrm>
        </p:spPr>
        <p:txBody>
          <a:bodyPr/>
          <a:lstStyle/>
          <a:p>
            <a:r>
              <a:rPr lang="en-US" dirty="0">
                <a:latin typeface="Sylfaen" panose="010A0502050306030303" pitchFamily="18" charset="0"/>
              </a:rPr>
              <a:t>How do you define water resources?</a:t>
            </a:r>
            <a:br>
              <a:rPr lang="en-US" dirty="0">
                <a:latin typeface="Sylfaen" panose="010A0502050306030303" pitchFamily="18" charset="0"/>
              </a:rPr>
            </a:br>
            <a:endParaRPr lang="en-US" dirty="0"/>
          </a:p>
        </p:txBody>
      </p:sp>
      <p:sp>
        <p:nvSpPr>
          <p:cNvPr id="3" name="Content Placeholder 2"/>
          <p:cNvSpPr>
            <a:spLocks noGrp="1"/>
          </p:cNvSpPr>
          <p:nvPr>
            <p:ph sz="quarter" idx="13"/>
          </p:nvPr>
        </p:nvSpPr>
        <p:spPr/>
        <p:txBody>
          <a:bodyPr/>
          <a:lstStyle/>
          <a:p>
            <a:r>
              <a:rPr lang="en-US" dirty="0" smtClean="0">
                <a:latin typeface="Sylfaen" panose="010A0502050306030303" pitchFamily="18" charset="0"/>
              </a:rPr>
              <a:t>water </a:t>
            </a:r>
            <a:r>
              <a:rPr lang="en-US" dirty="0">
                <a:latin typeface="Sylfaen" panose="010A0502050306030303" pitchFamily="18" charset="0"/>
              </a:rPr>
              <a:t>resource, any of the entire range of natural waters that occur on the Earth, regardless of their state (i.e., </a:t>
            </a:r>
            <a:r>
              <a:rPr lang="en-US" dirty="0" err="1">
                <a:latin typeface="Sylfaen" panose="010A0502050306030303" pitchFamily="18" charset="0"/>
              </a:rPr>
              <a:t>vapour</a:t>
            </a:r>
            <a:r>
              <a:rPr lang="en-US" dirty="0">
                <a:latin typeface="Sylfaen" panose="010A0502050306030303" pitchFamily="18" charset="0"/>
              </a:rPr>
              <a:t>, liquid, or solid) and that are of potential use to humans.</a:t>
            </a:r>
          </a:p>
          <a:p>
            <a:endParaRPr lang="en-US" dirty="0">
              <a:latin typeface="Sylfaen" panose="010A0502050306030303" pitchFamily="18" charset="0"/>
            </a:endParaRPr>
          </a:p>
        </p:txBody>
      </p:sp>
    </p:spTree>
    <p:extLst>
      <p:ext uri="{BB962C8B-B14F-4D97-AF65-F5344CB8AC3E}">
        <p14:creationId xmlns:p14="http://schemas.microsoft.com/office/powerpoint/2010/main" val="3467103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ylfaen" panose="010A0502050306030303" pitchFamily="18" charset="0"/>
              </a:rPr>
              <a:t>Physical Parameters of Water Quality</a:t>
            </a:r>
          </a:p>
        </p:txBody>
      </p:sp>
      <p:sp>
        <p:nvSpPr>
          <p:cNvPr id="3" name="Content Placeholder 2"/>
          <p:cNvSpPr>
            <a:spLocks noGrp="1"/>
          </p:cNvSpPr>
          <p:nvPr>
            <p:ph sz="quarter" idx="13"/>
          </p:nvPr>
        </p:nvSpPr>
        <p:spPr>
          <a:xfrm>
            <a:off x="338960" y="1939160"/>
            <a:ext cx="5683468" cy="4706006"/>
          </a:xfrm>
        </p:spPr>
        <p:txBody>
          <a:bodyPr>
            <a:normAutofit fontScale="92500" lnSpcReduction="20000"/>
          </a:bodyPr>
          <a:lstStyle/>
          <a:p>
            <a:pPr marL="0" indent="0">
              <a:buNone/>
            </a:pPr>
            <a:r>
              <a:rPr lang="en-US" b="1" dirty="0">
                <a:solidFill>
                  <a:srgbClr val="FF0000"/>
                </a:solidFill>
              </a:rPr>
              <a:t>Solids</a:t>
            </a:r>
          </a:p>
          <a:p>
            <a:pPr algn="just"/>
            <a:r>
              <a:rPr lang="en-US" dirty="0">
                <a:latin typeface="Sylfaen" panose="010A0502050306030303" pitchFamily="18" charset="0"/>
              </a:rPr>
              <a:t>Solids occur in water either in solution or in </a:t>
            </a:r>
            <a:r>
              <a:rPr lang="en-US" dirty="0" smtClean="0">
                <a:latin typeface="Sylfaen" panose="010A0502050306030303" pitchFamily="18" charset="0"/>
              </a:rPr>
              <a:t>suspension. </a:t>
            </a:r>
            <a:r>
              <a:rPr lang="en-US" dirty="0">
                <a:latin typeface="Sylfaen" panose="010A0502050306030303" pitchFamily="18" charset="0"/>
              </a:rPr>
              <a:t>These two types of solids can be identified by using a glass fiber filter that the water sample passes </a:t>
            </a:r>
            <a:r>
              <a:rPr lang="en-US" dirty="0" smtClean="0">
                <a:latin typeface="Sylfaen" panose="010A0502050306030303" pitchFamily="18" charset="0"/>
              </a:rPr>
              <a:t>through. </a:t>
            </a:r>
            <a:r>
              <a:rPr lang="en-US" dirty="0">
                <a:latin typeface="Sylfaen" panose="010A0502050306030303" pitchFamily="18" charset="0"/>
              </a:rPr>
              <a:t>By definition, the suspended solids are retained on the top of the filter and the dissolved solids pass through the filter with the water </a:t>
            </a:r>
            <a:r>
              <a:rPr lang="en-US" dirty="0" smtClean="0">
                <a:latin typeface="Sylfaen" panose="010A0502050306030303" pitchFamily="18" charset="0"/>
              </a:rPr>
              <a:t>.</a:t>
            </a:r>
            <a:endParaRPr lang="en-US" dirty="0">
              <a:latin typeface="Sylfaen" panose="010A0502050306030303" pitchFamily="18" charset="0"/>
            </a:endParaRPr>
          </a:p>
          <a:p>
            <a:pPr algn="just"/>
            <a:r>
              <a:rPr lang="en-US" dirty="0">
                <a:latin typeface="Sylfaen" panose="010A0502050306030303" pitchFamily="18" charset="0"/>
              </a:rPr>
              <a:t>If the filtered portion of the water sample is placed in a small dish and then evaporated, the solids as a residue. This material is usually called </a:t>
            </a:r>
            <a:r>
              <a:rPr lang="en-US" dirty="0">
                <a:solidFill>
                  <a:srgbClr val="FF0000"/>
                </a:solidFill>
                <a:latin typeface="Sylfaen" panose="010A0502050306030303" pitchFamily="18" charset="0"/>
              </a:rPr>
              <a:t>total dissolved solids or </a:t>
            </a:r>
            <a:r>
              <a:rPr lang="en-US" dirty="0" smtClean="0">
                <a:solidFill>
                  <a:srgbClr val="FF0000"/>
                </a:solidFill>
                <a:latin typeface="Sylfaen" panose="010A0502050306030303" pitchFamily="18" charset="0"/>
              </a:rPr>
              <a:t>TDS</a:t>
            </a:r>
            <a:r>
              <a:rPr lang="en-US" dirty="0" smtClean="0">
                <a:latin typeface="Sylfaen" panose="010A0502050306030303" pitchFamily="18" charset="0"/>
              </a:rPr>
              <a:t>.</a:t>
            </a:r>
            <a:endParaRPr lang="en-US" dirty="0" smtClean="0">
              <a:latin typeface="Sylfaen" panose="010A0502050306030303" pitchFamily="18" charset="0"/>
            </a:endParaRPr>
          </a:p>
          <a:p>
            <a:endParaRPr lang="en-US" dirty="0" smtClean="0"/>
          </a:p>
          <a:p>
            <a:endParaRPr lang="en-US" dirty="0" smtClean="0"/>
          </a:p>
          <a:p>
            <a:endParaRPr lang="en-US" dirty="0"/>
          </a:p>
          <a:p>
            <a:endParaRPr lang="en-US" dirty="0"/>
          </a:p>
        </p:txBody>
      </p:sp>
      <p:pic>
        <p:nvPicPr>
          <p:cNvPr id="7" name="Picture 6"/>
          <p:cNvPicPr>
            <a:picLocks noChangeAspect="1"/>
          </p:cNvPicPr>
          <p:nvPr/>
        </p:nvPicPr>
        <p:blipFill>
          <a:blip r:embed="rId2"/>
          <a:stretch>
            <a:fillRect/>
          </a:stretch>
        </p:blipFill>
        <p:spPr>
          <a:xfrm>
            <a:off x="6350875" y="1773622"/>
            <a:ext cx="5143500" cy="2114550"/>
          </a:xfrm>
          <a:prstGeom prst="rect">
            <a:avLst/>
          </a:prstGeom>
        </p:spPr>
      </p:pic>
      <p:pic>
        <p:nvPicPr>
          <p:cNvPr id="4" name="Picture 3"/>
          <p:cNvPicPr>
            <a:picLocks noChangeAspect="1"/>
          </p:cNvPicPr>
          <p:nvPr/>
        </p:nvPicPr>
        <p:blipFill>
          <a:blip r:embed="rId3"/>
          <a:stretch>
            <a:fillRect/>
          </a:stretch>
        </p:blipFill>
        <p:spPr>
          <a:xfrm>
            <a:off x="7559565" y="3938335"/>
            <a:ext cx="3040937" cy="2706831"/>
          </a:xfrm>
          <a:prstGeom prst="rect">
            <a:avLst/>
          </a:prstGeom>
        </p:spPr>
      </p:pic>
    </p:spTree>
    <p:extLst>
      <p:ext uri="{BB962C8B-B14F-4D97-AF65-F5344CB8AC3E}">
        <p14:creationId xmlns:p14="http://schemas.microsoft.com/office/powerpoint/2010/main" val="382483273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ylfaen" panose="010A0502050306030303" pitchFamily="18" charset="0"/>
              </a:rPr>
              <a:t>Physical Parameters of Water Quality</a:t>
            </a:r>
          </a:p>
        </p:txBody>
      </p:sp>
      <p:sp>
        <p:nvSpPr>
          <p:cNvPr id="3" name="Content Placeholder 2"/>
          <p:cNvSpPr>
            <a:spLocks noGrp="1"/>
          </p:cNvSpPr>
          <p:nvPr>
            <p:ph sz="quarter" idx="13"/>
          </p:nvPr>
        </p:nvSpPr>
        <p:spPr>
          <a:xfrm>
            <a:off x="465083" y="2010103"/>
            <a:ext cx="5320861" cy="4130565"/>
          </a:xfrm>
        </p:spPr>
        <p:txBody>
          <a:bodyPr>
            <a:normAutofit fontScale="92500" lnSpcReduction="10000"/>
          </a:bodyPr>
          <a:lstStyle/>
          <a:p>
            <a:pPr marL="0" indent="0">
              <a:buNone/>
            </a:pPr>
            <a:r>
              <a:rPr lang="en-US" b="1" dirty="0">
                <a:solidFill>
                  <a:srgbClr val="FF0000"/>
                </a:solidFill>
                <a:latin typeface="Sylfaen" panose="010A0502050306030303" pitchFamily="18" charset="0"/>
              </a:rPr>
              <a:t>Electrical conductivity (EC)</a:t>
            </a:r>
          </a:p>
          <a:p>
            <a:pPr algn="just"/>
            <a:r>
              <a:rPr lang="en-US" dirty="0">
                <a:latin typeface="Sylfaen" panose="010A0502050306030303" pitchFamily="18" charset="0"/>
              </a:rPr>
              <a:t>The electrical conductivity (EC) of water is a measure of the ability of a solution to carry or conduct an electrical </a:t>
            </a:r>
            <a:r>
              <a:rPr lang="en-US" dirty="0" smtClean="0">
                <a:latin typeface="Sylfaen" panose="010A0502050306030303" pitchFamily="18" charset="0"/>
              </a:rPr>
              <a:t>current. Since </a:t>
            </a:r>
            <a:r>
              <a:rPr lang="en-US" dirty="0">
                <a:latin typeface="Sylfaen" panose="010A0502050306030303" pitchFamily="18" charset="0"/>
              </a:rPr>
              <a:t>the electrical current is carried by ions in solution, the conductivity increases as the </a:t>
            </a:r>
            <a:r>
              <a:rPr lang="en-US" dirty="0" smtClean="0">
                <a:latin typeface="Sylfaen" panose="010A0502050306030303" pitchFamily="18" charset="0"/>
              </a:rPr>
              <a:t>concentration </a:t>
            </a:r>
            <a:r>
              <a:rPr lang="en-US" dirty="0">
                <a:latin typeface="Sylfaen" panose="010A0502050306030303" pitchFamily="18" charset="0"/>
              </a:rPr>
              <a:t>of ions increases. Therefore, it is one of the main parameters used to determine the suitability of water for irrigation and firefighting.</a:t>
            </a:r>
          </a:p>
          <a:p>
            <a:endParaRPr lang="en-US" dirty="0"/>
          </a:p>
        </p:txBody>
      </p:sp>
      <p:pic>
        <p:nvPicPr>
          <p:cNvPr id="4" name="Picture 3"/>
          <p:cNvPicPr>
            <a:picLocks noChangeAspect="1"/>
          </p:cNvPicPr>
          <p:nvPr/>
        </p:nvPicPr>
        <p:blipFill>
          <a:blip r:embed="rId2"/>
          <a:stretch>
            <a:fillRect/>
          </a:stretch>
        </p:blipFill>
        <p:spPr>
          <a:xfrm>
            <a:off x="6420671" y="2010104"/>
            <a:ext cx="5057775" cy="1371600"/>
          </a:xfrm>
          <a:prstGeom prst="rect">
            <a:avLst/>
          </a:prstGeom>
        </p:spPr>
      </p:pic>
      <p:pic>
        <p:nvPicPr>
          <p:cNvPr id="5" name="Picture 4"/>
          <p:cNvPicPr>
            <a:picLocks noChangeAspect="1"/>
          </p:cNvPicPr>
          <p:nvPr/>
        </p:nvPicPr>
        <p:blipFill>
          <a:blip r:embed="rId3"/>
          <a:stretch>
            <a:fillRect/>
          </a:stretch>
        </p:blipFill>
        <p:spPr>
          <a:xfrm>
            <a:off x="6198783" y="3712779"/>
            <a:ext cx="5760676" cy="1954515"/>
          </a:xfrm>
          <a:prstGeom prst="rect">
            <a:avLst/>
          </a:prstGeom>
        </p:spPr>
      </p:pic>
    </p:spTree>
    <p:extLst>
      <p:ext uri="{BB962C8B-B14F-4D97-AF65-F5344CB8AC3E}">
        <p14:creationId xmlns:p14="http://schemas.microsoft.com/office/powerpoint/2010/main" val="10187977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ylfaen" panose="010A0502050306030303" pitchFamily="18" charset="0"/>
              </a:rPr>
              <a:t>Chemical Parameters of Water Quality</a:t>
            </a:r>
          </a:p>
        </p:txBody>
      </p:sp>
      <p:sp>
        <p:nvSpPr>
          <p:cNvPr id="3" name="Content Placeholder 2"/>
          <p:cNvSpPr>
            <a:spLocks noGrp="1"/>
          </p:cNvSpPr>
          <p:nvPr>
            <p:ph sz="quarter" idx="13"/>
          </p:nvPr>
        </p:nvSpPr>
        <p:spPr>
          <a:xfrm>
            <a:off x="173095" y="1812672"/>
            <a:ext cx="6889857" cy="4808845"/>
          </a:xfrm>
        </p:spPr>
        <p:txBody>
          <a:bodyPr>
            <a:normAutofit fontScale="55000" lnSpcReduction="20000"/>
          </a:bodyPr>
          <a:lstStyle/>
          <a:p>
            <a:r>
              <a:rPr lang="en-US" b="1" dirty="0">
                <a:solidFill>
                  <a:srgbClr val="FF0000"/>
                </a:solidFill>
              </a:rPr>
              <a:t>pH</a:t>
            </a:r>
          </a:p>
          <a:p>
            <a:pPr algn="just"/>
            <a:r>
              <a:rPr lang="en-US" sz="2200" dirty="0">
                <a:latin typeface="Sylfaen" panose="010A0502050306030303" pitchFamily="18" charset="0"/>
              </a:rPr>
              <a:t>pH is one of the most important parameters of water quality. It is defined as the negative logarithm of the hydrogen ion </a:t>
            </a:r>
            <a:r>
              <a:rPr lang="en-US" sz="2200" dirty="0" smtClean="0">
                <a:latin typeface="Sylfaen" panose="010A0502050306030303" pitchFamily="18" charset="0"/>
              </a:rPr>
              <a:t>concentration. </a:t>
            </a:r>
          </a:p>
          <a:p>
            <a:pPr algn="just"/>
            <a:r>
              <a:rPr lang="en-US" sz="2200" dirty="0" smtClean="0">
                <a:latin typeface="Sylfaen" panose="010A0502050306030303" pitchFamily="18" charset="0"/>
              </a:rPr>
              <a:t>Actually</a:t>
            </a:r>
            <a:r>
              <a:rPr lang="en-US" sz="2200" dirty="0">
                <a:latin typeface="Sylfaen" panose="010A0502050306030303" pitchFamily="18" charset="0"/>
              </a:rPr>
              <a:t>, pH of water is a measure of how acidic/basic water </a:t>
            </a:r>
            <a:r>
              <a:rPr lang="en-US" sz="2200" dirty="0" smtClean="0">
                <a:latin typeface="Sylfaen" panose="010A0502050306030303" pitchFamily="18" charset="0"/>
              </a:rPr>
              <a:t>is. Acidic </a:t>
            </a:r>
            <a:r>
              <a:rPr lang="en-US" sz="2200" dirty="0">
                <a:latin typeface="Sylfaen" panose="010A0502050306030303" pitchFamily="18" charset="0"/>
              </a:rPr>
              <a:t>water contains extra hydrogen ions (H</a:t>
            </a:r>
            <a:r>
              <a:rPr lang="en-US" sz="2200" baseline="30000" dirty="0">
                <a:latin typeface="Sylfaen" panose="010A0502050306030303" pitchFamily="18" charset="0"/>
              </a:rPr>
              <a:t>+</a:t>
            </a:r>
            <a:r>
              <a:rPr lang="en-US" sz="2200" dirty="0">
                <a:latin typeface="Sylfaen" panose="010A0502050306030303" pitchFamily="18" charset="0"/>
              </a:rPr>
              <a:t>) and basic water contains extra hydroxyl (OH</a:t>
            </a:r>
            <a:r>
              <a:rPr lang="en-US" sz="2200" baseline="30000" dirty="0">
                <a:latin typeface="Sylfaen" panose="010A0502050306030303" pitchFamily="18" charset="0"/>
              </a:rPr>
              <a:t>−</a:t>
            </a:r>
            <a:r>
              <a:rPr lang="en-US" sz="2200" dirty="0">
                <a:latin typeface="Sylfaen" panose="010A0502050306030303" pitchFamily="18" charset="0"/>
              </a:rPr>
              <a:t>) </a:t>
            </a:r>
            <a:r>
              <a:rPr lang="en-US" sz="2200" dirty="0" smtClean="0">
                <a:latin typeface="Sylfaen" panose="010A0502050306030303" pitchFamily="18" charset="0"/>
              </a:rPr>
              <a:t>ions.</a:t>
            </a:r>
            <a:endParaRPr lang="en-US" sz="2200" dirty="0" smtClean="0">
              <a:latin typeface="Sylfaen" panose="010A0502050306030303" pitchFamily="18" charset="0"/>
            </a:endParaRPr>
          </a:p>
          <a:p>
            <a:pPr algn="just"/>
            <a:r>
              <a:rPr lang="en-US" sz="2200" dirty="0" smtClean="0">
                <a:latin typeface="Sylfaen" panose="010A0502050306030303" pitchFamily="18" charset="0"/>
              </a:rPr>
              <a:t>Pure </a:t>
            </a:r>
            <a:r>
              <a:rPr lang="en-US" sz="2200" dirty="0">
                <a:latin typeface="Sylfaen" panose="010A0502050306030303" pitchFamily="18" charset="0"/>
              </a:rPr>
              <a:t>water is neutral, with a pH close to 7.0 at 25°C. </a:t>
            </a:r>
            <a:endParaRPr lang="en-US" sz="2200" dirty="0" smtClean="0">
              <a:latin typeface="Sylfaen" panose="010A0502050306030303" pitchFamily="18" charset="0"/>
            </a:endParaRPr>
          </a:p>
          <a:p>
            <a:pPr algn="just"/>
            <a:r>
              <a:rPr lang="en-US" sz="2200" dirty="0" smtClean="0">
                <a:latin typeface="Sylfaen" panose="010A0502050306030303" pitchFamily="18" charset="0"/>
              </a:rPr>
              <a:t>Normal </a:t>
            </a:r>
            <a:r>
              <a:rPr lang="en-US" sz="2200" dirty="0">
                <a:latin typeface="Sylfaen" panose="010A0502050306030303" pitchFamily="18" charset="0"/>
              </a:rPr>
              <a:t>rainfall has a pH of approximately 5.6 (slightly acidic) owing to atmospheric carbon dioxide </a:t>
            </a:r>
            <a:r>
              <a:rPr lang="en-US" sz="2200" dirty="0" smtClean="0">
                <a:latin typeface="Sylfaen" panose="010A0502050306030303" pitchFamily="18" charset="0"/>
              </a:rPr>
              <a:t>gas. </a:t>
            </a:r>
            <a:r>
              <a:rPr lang="en-US" sz="2200" dirty="0">
                <a:latin typeface="Sylfaen" panose="010A0502050306030303" pitchFamily="18" charset="0"/>
              </a:rPr>
              <a:t>Safe ranges of pH for drinking water are from 6.5 </a:t>
            </a:r>
            <a:r>
              <a:rPr lang="en-US" sz="2200" dirty="0" smtClean="0">
                <a:latin typeface="Sylfaen" panose="010A0502050306030303" pitchFamily="18" charset="0"/>
              </a:rPr>
              <a:t>to 8.5.</a:t>
            </a:r>
            <a:endParaRPr lang="en-US" sz="2200" dirty="0">
              <a:latin typeface="Sylfaen" panose="010A0502050306030303" pitchFamily="18" charset="0"/>
            </a:endParaRPr>
          </a:p>
          <a:p>
            <a:pPr algn="just"/>
            <a:endParaRPr lang="en-US" sz="2200" dirty="0" smtClean="0">
              <a:latin typeface="Sylfaen" panose="010A0502050306030303" pitchFamily="18" charset="0"/>
            </a:endParaRPr>
          </a:p>
          <a:p>
            <a:pPr algn="just"/>
            <a:r>
              <a:rPr lang="en-US" sz="2200" dirty="0">
                <a:latin typeface="Sylfaen" panose="010A0502050306030303" pitchFamily="18" charset="0"/>
              </a:rPr>
              <a:t>The effects of pH on other chemicals in water can be summarized as follows:</a:t>
            </a:r>
          </a:p>
          <a:p>
            <a:pPr algn="just"/>
            <a:r>
              <a:rPr lang="en-US" sz="2200" dirty="0">
                <a:latin typeface="Sylfaen" panose="010A0502050306030303" pitchFamily="18" charset="0"/>
              </a:rPr>
              <a:t>Heavy metals such as cadmium, lead, and chromium dissolve more easily in highly acidic water (lower pH). This is important because many heavy metals become much more toxic when dissolved in </a:t>
            </a:r>
            <a:r>
              <a:rPr lang="en-US" sz="2200" dirty="0" smtClean="0">
                <a:latin typeface="Sylfaen" panose="010A0502050306030303" pitchFamily="18" charset="0"/>
              </a:rPr>
              <a:t>water.</a:t>
            </a:r>
            <a:endParaRPr lang="en-US" sz="2200" dirty="0">
              <a:latin typeface="Sylfaen" panose="010A0502050306030303" pitchFamily="18" charset="0"/>
            </a:endParaRPr>
          </a:p>
          <a:p>
            <a:pPr algn="just"/>
            <a:r>
              <a:rPr lang="en-US" sz="2200" dirty="0">
                <a:latin typeface="Sylfaen" panose="010A0502050306030303" pitchFamily="18" charset="0"/>
              </a:rPr>
              <a:t>A change in the pH can change the forms of some chemicals in the water. Therefore, it may affect aquatic plants and </a:t>
            </a:r>
            <a:r>
              <a:rPr lang="en-US" sz="2200" dirty="0" smtClean="0">
                <a:latin typeface="Sylfaen" panose="010A0502050306030303" pitchFamily="18" charset="0"/>
              </a:rPr>
              <a:t>animals.</a:t>
            </a:r>
            <a:endParaRPr lang="en-US" sz="2200" dirty="0">
              <a:latin typeface="Sylfaen" panose="010A0502050306030303" pitchFamily="18" charset="0"/>
            </a:endParaRPr>
          </a:p>
        </p:txBody>
      </p:sp>
      <p:pic>
        <p:nvPicPr>
          <p:cNvPr id="4" name="Picture 3"/>
          <p:cNvPicPr>
            <a:picLocks noChangeAspect="1"/>
          </p:cNvPicPr>
          <p:nvPr/>
        </p:nvPicPr>
        <p:blipFill>
          <a:blip r:embed="rId2"/>
          <a:stretch>
            <a:fillRect/>
          </a:stretch>
        </p:blipFill>
        <p:spPr>
          <a:xfrm>
            <a:off x="7156051" y="1812673"/>
            <a:ext cx="4862855" cy="3920950"/>
          </a:xfrm>
          <a:prstGeom prst="rect">
            <a:avLst/>
          </a:prstGeom>
        </p:spPr>
      </p:pic>
    </p:spTree>
    <p:extLst>
      <p:ext uri="{BB962C8B-B14F-4D97-AF65-F5344CB8AC3E}">
        <p14:creationId xmlns:p14="http://schemas.microsoft.com/office/powerpoint/2010/main" val="276459656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Sylfaen" panose="010A0502050306030303" pitchFamily="18" charset="0"/>
              </a:rPr>
              <a:t>Chemical Parameters of Water Quality</a:t>
            </a:r>
          </a:p>
        </p:txBody>
      </p:sp>
      <p:sp>
        <p:nvSpPr>
          <p:cNvPr id="3" name="Content Placeholder 2"/>
          <p:cNvSpPr>
            <a:spLocks noGrp="1"/>
          </p:cNvSpPr>
          <p:nvPr>
            <p:ph sz="quarter" idx="13"/>
          </p:nvPr>
        </p:nvSpPr>
        <p:spPr>
          <a:xfrm>
            <a:off x="913774" y="1931275"/>
            <a:ext cx="10185150" cy="4059621"/>
          </a:xfrm>
        </p:spPr>
        <p:txBody>
          <a:bodyPr>
            <a:normAutofit fontScale="85000" lnSpcReduction="10000"/>
          </a:bodyPr>
          <a:lstStyle/>
          <a:p>
            <a:r>
              <a:rPr lang="en-US" b="1" dirty="0">
                <a:solidFill>
                  <a:srgbClr val="FF0000"/>
                </a:solidFill>
                <a:latin typeface="Sylfaen" panose="010A0502050306030303" pitchFamily="18" charset="0"/>
              </a:rPr>
              <a:t>Acidity</a:t>
            </a:r>
          </a:p>
          <a:p>
            <a:r>
              <a:rPr lang="en-US" dirty="0">
                <a:latin typeface="Sylfaen" panose="010A0502050306030303" pitchFamily="18" charset="0"/>
              </a:rPr>
              <a:t>Acidity is the measure of acids in a solution. The acidity of water is its quantitative capacity to neutralize a strong base to a selected pH </a:t>
            </a:r>
            <a:r>
              <a:rPr lang="en-US" dirty="0" smtClean="0">
                <a:latin typeface="Sylfaen" panose="010A0502050306030303" pitchFamily="18" charset="0"/>
              </a:rPr>
              <a:t>level. </a:t>
            </a:r>
          </a:p>
          <a:p>
            <a:r>
              <a:rPr lang="en-US" dirty="0" smtClean="0">
                <a:latin typeface="Sylfaen" panose="010A0502050306030303" pitchFamily="18" charset="0"/>
              </a:rPr>
              <a:t>Acidity </a:t>
            </a:r>
            <a:r>
              <a:rPr lang="en-US" dirty="0">
                <a:latin typeface="Sylfaen" panose="010A0502050306030303" pitchFamily="18" charset="0"/>
              </a:rPr>
              <a:t>in water is usually due to carbon dioxide, mineral acids, and hydrolyzed salts such as ferric and aluminum </a:t>
            </a:r>
            <a:r>
              <a:rPr lang="en-US" dirty="0" smtClean="0">
                <a:latin typeface="Sylfaen" panose="010A0502050306030303" pitchFamily="18" charset="0"/>
              </a:rPr>
              <a:t>sulfates. Acids </a:t>
            </a:r>
            <a:r>
              <a:rPr lang="en-US" dirty="0">
                <a:latin typeface="Sylfaen" panose="010A0502050306030303" pitchFamily="18" charset="0"/>
              </a:rPr>
              <a:t>can influence many processes such as corrosion, chemical reactions and biological </a:t>
            </a:r>
            <a:r>
              <a:rPr lang="en-US" dirty="0" smtClean="0">
                <a:latin typeface="Sylfaen" panose="010A0502050306030303" pitchFamily="18" charset="0"/>
              </a:rPr>
              <a:t>activities.</a:t>
            </a:r>
            <a:endParaRPr lang="en-US" dirty="0">
              <a:latin typeface="Sylfaen" panose="010A0502050306030303" pitchFamily="18" charset="0"/>
            </a:endParaRPr>
          </a:p>
          <a:p>
            <a:r>
              <a:rPr lang="en-US" dirty="0">
                <a:latin typeface="Sylfaen" panose="010A0502050306030303" pitchFamily="18" charset="0"/>
              </a:rPr>
              <a:t>Carbon dioxide from the atmosphere or from the respiration of aquatic organisms causes acidity when dissolved in water by forming carbonic acid (H</a:t>
            </a:r>
            <a:r>
              <a:rPr lang="en-US" baseline="-25000" dirty="0">
                <a:latin typeface="Sylfaen" panose="010A0502050306030303" pitchFamily="18" charset="0"/>
              </a:rPr>
              <a:t>2</a:t>
            </a:r>
            <a:r>
              <a:rPr lang="en-US" dirty="0">
                <a:latin typeface="Sylfaen" panose="010A0502050306030303" pitchFamily="18" charset="0"/>
              </a:rPr>
              <a:t>CO</a:t>
            </a:r>
            <a:r>
              <a:rPr lang="en-US" baseline="-25000" dirty="0">
                <a:latin typeface="Sylfaen" panose="010A0502050306030303" pitchFamily="18" charset="0"/>
              </a:rPr>
              <a:t>3</a:t>
            </a:r>
            <a:r>
              <a:rPr lang="en-US" dirty="0">
                <a:latin typeface="Sylfaen" panose="010A0502050306030303" pitchFamily="18" charset="0"/>
              </a:rPr>
              <a:t>). </a:t>
            </a:r>
            <a:endParaRPr lang="en-US" dirty="0" smtClean="0">
              <a:latin typeface="Sylfaen" panose="010A0502050306030303" pitchFamily="18" charset="0"/>
            </a:endParaRPr>
          </a:p>
          <a:p>
            <a:r>
              <a:rPr lang="en-US" dirty="0" smtClean="0">
                <a:latin typeface="Sylfaen" panose="010A0502050306030303" pitchFamily="18" charset="0"/>
              </a:rPr>
              <a:t>The </a:t>
            </a:r>
            <a:r>
              <a:rPr lang="en-US" dirty="0">
                <a:latin typeface="Sylfaen" panose="010A0502050306030303" pitchFamily="18" charset="0"/>
              </a:rPr>
              <a:t>level of acidity is determined by titration with standard sodium hydroxide (0.02 N) using phenolphthalein as an </a:t>
            </a:r>
            <a:r>
              <a:rPr lang="en-US" dirty="0" smtClean="0">
                <a:latin typeface="Sylfaen" panose="010A0502050306030303" pitchFamily="18" charset="0"/>
              </a:rPr>
              <a:t>indicator.</a:t>
            </a:r>
            <a:endParaRPr lang="en-US" dirty="0">
              <a:latin typeface="Sylfaen" panose="010A0502050306030303" pitchFamily="18" charset="0"/>
            </a:endParaRPr>
          </a:p>
          <a:p>
            <a:endParaRPr lang="en-US" dirty="0"/>
          </a:p>
        </p:txBody>
      </p:sp>
    </p:spTree>
    <p:extLst>
      <p:ext uri="{BB962C8B-B14F-4D97-AF65-F5344CB8AC3E}">
        <p14:creationId xmlns:p14="http://schemas.microsoft.com/office/powerpoint/2010/main" val="365267828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ylfaen" panose="010A0502050306030303" pitchFamily="18" charset="0"/>
              </a:rPr>
              <a:t>Chemical Parameters of Water Quality</a:t>
            </a:r>
          </a:p>
        </p:txBody>
      </p:sp>
      <p:sp>
        <p:nvSpPr>
          <p:cNvPr id="3" name="Content Placeholder 2"/>
          <p:cNvSpPr>
            <a:spLocks noGrp="1"/>
          </p:cNvSpPr>
          <p:nvPr>
            <p:ph sz="quarter" idx="13"/>
          </p:nvPr>
        </p:nvSpPr>
        <p:spPr>
          <a:xfrm>
            <a:off x="913774" y="1970690"/>
            <a:ext cx="10363826" cy="3820509"/>
          </a:xfrm>
        </p:spPr>
        <p:txBody>
          <a:bodyPr>
            <a:normAutofit fontScale="70000" lnSpcReduction="20000"/>
          </a:bodyPr>
          <a:lstStyle/>
          <a:p>
            <a:pPr marL="0" indent="0" algn="just">
              <a:buNone/>
            </a:pPr>
            <a:r>
              <a:rPr lang="en-US" dirty="0">
                <a:solidFill>
                  <a:srgbClr val="FF0000"/>
                </a:solidFill>
                <a:latin typeface="Sylfaen" panose="010A0502050306030303" pitchFamily="18" charset="0"/>
              </a:rPr>
              <a:t>alkalinity</a:t>
            </a:r>
          </a:p>
          <a:p>
            <a:pPr algn="just"/>
            <a:r>
              <a:rPr lang="en-US" dirty="0" smtClean="0">
                <a:latin typeface="Sylfaen" panose="010A0502050306030303" pitchFamily="18" charset="0"/>
              </a:rPr>
              <a:t>The </a:t>
            </a:r>
            <a:r>
              <a:rPr lang="en-US" dirty="0">
                <a:latin typeface="Sylfaen" panose="010A0502050306030303" pitchFamily="18" charset="0"/>
              </a:rPr>
              <a:t>alkalinity of water is its acid-neutralizing capacity comprised of the total of all titratable </a:t>
            </a:r>
            <a:r>
              <a:rPr lang="en-US" dirty="0" smtClean="0">
                <a:latin typeface="Sylfaen" panose="010A0502050306030303" pitchFamily="18" charset="0"/>
              </a:rPr>
              <a:t>bases. </a:t>
            </a:r>
            <a:r>
              <a:rPr lang="en-US" dirty="0">
                <a:latin typeface="Sylfaen" panose="010A0502050306030303" pitchFamily="18" charset="0"/>
              </a:rPr>
              <a:t>The measurement of alkalinity of water is necessary to determine the amount of lime and soda needed for water softening (e.g., for corrosion control in conditioning the boiler feed water</a:t>
            </a:r>
            <a:r>
              <a:rPr lang="en-US" dirty="0" smtClean="0">
                <a:latin typeface="Sylfaen" panose="010A0502050306030303" pitchFamily="18" charset="0"/>
              </a:rPr>
              <a:t>).</a:t>
            </a:r>
          </a:p>
          <a:p>
            <a:pPr algn="just"/>
            <a:r>
              <a:rPr lang="en-US" dirty="0" smtClean="0">
                <a:latin typeface="Sylfaen" panose="010A0502050306030303" pitchFamily="18" charset="0"/>
              </a:rPr>
              <a:t> </a:t>
            </a:r>
            <a:r>
              <a:rPr lang="en-US" dirty="0">
                <a:latin typeface="Sylfaen" panose="010A0502050306030303" pitchFamily="18" charset="0"/>
              </a:rPr>
              <a:t>Alkalinity of water is mainly caused by the presence of hydroxide ions (OH</a:t>
            </a:r>
            <a:r>
              <a:rPr lang="en-US" baseline="30000" dirty="0">
                <a:latin typeface="Sylfaen" panose="010A0502050306030303" pitchFamily="18" charset="0"/>
              </a:rPr>
              <a:t>−</a:t>
            </a:r>
            <a:r>
              <a:rPr lang="en-US" dirty="0">
                <a:latin typeface="Sylfaen" panose="010A0502050306030303" pitchFamily="18" charset="0"/>
              </a:rPr>
              <a:t>), bicarbonate ions (HCO</a:t>
            </a:r>
            <a:r>
              <a:rPr lang="en-US" baseline="30000" dirty="0">
                <a:latin typeface="Sylfaen" panose="010A0502050306030303" pitchFamily="18" charset="0"/>
              </a:rPr>
              <a:t>3−</a:t>
            </a:r>
            <a:r>
              <a:rPr lang="en-US" dirty="0">
                <a:latin typeface="Sylfaen" panose="010A0502050306030303" pitchFamily="18" charset="0"/>
              </a:rPr>
              <a:t>), and carbonate ions (CO</a:t>
            </a:r>
            <a:r>
              <a:rPr lang="en-US" baseline="-25000" dirty="0">
                <a:latin typeface="Sylfaen" panose="010A0502050306030303" pitchFamily="18" charset="0"/>
              </a:rPr>
              <a:t>3</a:t>
            </a:r>
            <a:r>
              <a:rPr lang="en-US" baseline="30000" dirty="0">
                <a:latin typeface="Sylfaen" panose="010A0502050306030303" pitchFamily="18" charset="0"/>
              </a:rPr>
              <a:t>2−</a:t>
            </a:r>
            <a:r>
              <a:rPr lang="en-US" dirty="0">
                <a:latin typeface="Sylfaen" panose="010A0502050306030303" pitchFamily="18" charset="0"/>
              </a:rPr>
              <a:t>), or a mixture of two of these ions in water. </a:t>
            </a:r>
            <a:endParaRPr lang="en-US" dirty="0">
              <a:latin typeface="Sylfaen" panose="010A0502050306030303" pitchFamily="18" charset="0"/>
            </a:endParaRPr>
          </a:p>
          <a:p>
            <a:pPr algn="just"/>
            <a:r>
              <a:rPr lang="en-US" dirty="0" smtClean="0">
                <a:latin typeface="Sylfaen" panose="010A0502050306030303" pitchFamily="18" charset="0"/>
              </a:rPr>
              <a:t>Alkalinity </a:t>
            </a:r>
            <a:r>
              <a:rPr lang="en-US" dirty="0">
                <a:latin typeface="Sylfaen" panose="010A0502050306030303" pitchFamily="18" charset="0"/>
              </a:rPr>
              <a:t>is determined by titration with a standard acid solution (H</a:t>
            </a:r>
            <a:r>
              <a:rPr lang="en-US" baseline="-25000" dirty="0">
                <a:latin typeface="Sylfaen" panose="010A0502050306030303" pitchFamily="18" charset="0"/>
              </a:rPr>
              <a:t>2</a:t>
            </a:r>
            <a:r>
              <a:rPr lang="en-US" dirty="0">
                <a:latin typeface="Sylfaen" panose="010A0502050306030303" pitchFamily="18" charset="0"/>
              </a:rPr>
              <a:t>SO</a:t>
            </a:r>
            <a:r>
              <a:rPr lang="en-US" baseline="-25000" dirty="0">
                <a:latin typeface="Sylfaen" panose="010A0502050306030303" pitchFamily="18" charset="0"/>
              </a:rPr>
              <a:t>4</a:t>
            </a:r>
            <a:r>
              <a:rPr lang="en-US" dirty="0">
                <a:latin typeface="Sylfaen" panose="010A0502050306030303" pitchFamily="18" charset="0"/>
              </a:rPr>
              <a:t> of 0.02 N) using selective indicators (methyl orange or phenolphthalein).</a:t>
            </a:r>
          </a:p>
          <a:p>
            <a:pPr algn="just"/>
            <a:r>
              <a:rPr lang="en-US" dirty="0">
                <a:latin typeface="Sylfaen" panose="010A0502050306030303" pitchFamily="18" charset="0"/>
              </a:rPr>
              <a:t>The high levels of either acidity or alkalinity in water may be an indication of industrial or chemical pollution. Alkalinity or acidity can also occur from natural sources such as volcanoes. The acidity and alkalinity in natural waters provide a buffering action that protects fish and other aquatic organisms from sudden changes in </a:t>
            </a:r>
            <a:r>
              <a:rPr lang="en-US" dirty="0" err="1">
                <a:latin typeface="Sylfaen" panose="010A0502050306030303" pitchFamily="18" charset="0"/>
              </a:rPr>
              <a:t>pH.</a:t>
            </a:r>
            <a:r>
              <a:rPr lang="en-US" dirty="0">
                <a:latin typeface="Sylfaen" panose="010A0502050306030303" pitchFamily="18" charset="0"/>
              </a:rPr>
              <a:t> </a:t>
            </a:r>
            <a:endParaRPr lang="en-US" dirty="0" smtClean="0">
              <a:latin typeface="Sylfaen" panose="010A0502050306030303" pitchFamily="18" charset="0"/>
            </a:endParaRPr>
          </a:p>
          <a:p>
            <a:endParaRPr lang="en-US" dirty="0" smtClean="0"/>
          </a:p>
          <a:p>
            <a:endParaRPr lang="en-US" dirty="0"/>
          </a:p>
        </p:txBody>
      </p:sp>
    </p:spTree>
    <p:extLst>
      <p:ext uri="{BB962C8B-B14F-4D97-AF65-F5344CB8AC3E}">
        <p14:creationId xmlns:p14="http://schemas.microsoft.com/office/powerpoint/2010/main" val="16017668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ylfaen" panose="010A0502050306030303" pitchFamily="18" charset="0"/>
              </a:rPr>
              <a:t>Chemical Parameters of Water Quality</a:t>
            </a:r>
          </a:p>
        </p:txBody>
      </p:sp>
      <p:sp>
        <p:nvSpPr>
          <p:cNvPr id="3" name="Content Placeholder 2"/>
          <p:cNvSpPr>
            <a:spLocks noGrp="1"/>
          </p:cNvSpPr>
          <p:nvPr>
            <p:ph sz="quarter" idx="13"/>
          </p:nvPr>
        </p:nvSpPr>
        <p:spPr>
          <a:xfrm>
            <a:off x="913773" y="1860331"/>
            <a:ext cx="10776357" cy="4642945"/>
          </a:xfrm>
        </p:spPr>
        <p:txBody>
          <a:bodyPr>
            <a:normAutofit fontScale="85000" lnSpcReduction="20000"/>
          </a:bodyPr>
          <a:lstStyle/>
          <a:p>
            <a:pPr algn="just"/>
            <a:r>
              <a:rPr lang="en-US" dirty="0" smtClean="0">
                <a:solidFill>
                  <a:srgbClr val="FF0000"/>
                </a:solidFill>
                <a:latin typeface="Sylfaen" panose="010A0502050306030303" pitchFamily="18" charset="0"/>
              </a:rPr>
              <a:t>Hardness</a:t>
            </a:r>
          </a:p>
          <a:p>
            <a:pPr algn="just"/>
            <a:r>
              <a:rPr lang="en-US" dirty="0">
                <a:latin typeface="Sylfaen" panose="010A0502050306030303" pitchFamily="18" charset="0"/>
              </a:rPr>
              <a:t>Hardness is a term used to express the properties of highly mineralized </a:t>
            </a:r>
            <a:r>
              <a:rPr lang="en-US" dirty="0" smtClean="0">
                <a:latin typeface="Sylfaen" panose="010A0502050306030303" pitchFamily="18" charset="0"/>
              </a:rPr>
              <a:t>waters. </a:t>
            </a:r>
            <a:r>
              <a:rPr lang="en-US" dirty="0">
                <a:latin typeface="Sylfaen" panose="010A0502050306030303" pitchFamily="18" charset="0"/>
              </a:rPr>
              <a:t>The dissolved minerals in water cause problems such as scale deposits in hot water pipes and difficulty in producing lather with </a:t>
            </a:r>
            <a:r>
              <a:rPr lang="en-US" dirty="0" smtClean="0">
                <a:latin typeface="Sylfaen" panose="010A0502050306030303" pitchFamily="18" charset="0"/>
              </a:rPr>
              <a:t>soap. </a:t>
            </a:r>
          </a:p>
          <a:p>
            <a:pPr algn="just"/>
            <a:r>
              <a:rPr lang="en-US" dirty="0" smtClean="0">
                <a:latin typeface="Sylfaen" panose="010A0502050306030303" pitchFamily="18" charset="0"/>
              </a:rPr>
              <a:t>Calcium </a:t>
            </a:r>
            <a:r>
              <a:rPr lang="en-US" dirty="0">
                <a:latin typeface="Sylfaen" panose="010A0502050306030303" pitchFamily="18" charset="0"/>
              </a:rPr>
              <a:t>(Ca2+) and magnesium (Mg2+) ions cause the greatest portion of </a:t>
            </a:r>
            <a:r>
              <a:rPr lang="en-US" dirty="0" smtClean="0">
                <a:latin typeface="Sylfaen" panose="010A0502050306030303" pitchFamily="18" charset="0"/>
              </a:rPr>
              <a:t>hardness </a:t>
            </a:r>
            <a:r>
              <a:rPr lang="en-US" dirty="0">
                <a:latin typeface="Sylfaen" panose="010A0502050306030303" pitchFamily="18" charset="0"/>
              </a:rPr>
              <a:t>in naturally occurring </a:t>
            </a:r>
            <a:r>
              <a:rPr lang="en-US" dirty="0" smtClean="0">
                <a:latin typeface="Sylfaen" panose="010A0502050306030303" pitchFamily="18" charset="0"/>
              </a:rPr>
              <a:t>waters. </a:t>
            </a:r>
            <a:r>
              <a:rPr lang="en-US" dirty="0">
                <a:latin typeface="Sylfaen" panose="010A0502050306030303" pitchFamily="18" charset="0"/>
              </a:rPr>
              <a:t>They enter water mainly from contact with soil and rock, particularly limestone </a:t>
            </a:r>
            <a:r>
              <a:rPr lang="en-US" dirty="0" smtClean="0">
                <a:latin typeface="Sylfaen" panose="010A0502050306030303" pitchFamily="18" charset="0"/>
              </a:rPr>
              <a:t>deposits. </a:t>
            </a:r>
          </a:p>
          <a:p>
            <a:pPr algn="just"/>
            <a:r>
              <a:rPr lang="en-US" dirty="0" smtClean="0">
                <a:latin typeface="Sylfaen" panose="010A0502050306030303" pitchFamily="18" charset="0"/>
              </a:rPr>
              <a:t>These </a:t>
            </a:r>
            <a:r>
              <a:rPr lang="en-US" dirty="0">
                <a:latin typeface="Sylfaen" panose="010A0502050306030303" pitchFamily="18" charset="0"/>
              </a:rPr>
              <a:t>ions are present as bicarbonates, sulfates, and sometimes as chlorides and </a:t>
            </a:r>
            <a:r>
              <a:rPr lang="en-US" dirty="0" smtClean="0">
                <a:latin typeface="Sylfaen" panose="010A0502050306030303" pitchFamily="18" charset="0"/>
              </a:rPr>
              <a:t>nitrates. </a:t>
            </a:r>
            <a:r>
              <a:rPr lang="en-US" dirty="0">
                <a:latin typeface="Sylfaen" panose="010A0502050306030303" pitchFamily="18" charset="0"/>
              </a:rPr>
              <a:t>Generally, groundwater is harder than surface water. </a:t>
            </a:r>
            <a:endParaRPr lang="en-US" dirty="0" smtClean="0">
              <a:latin typeface="Sylfaen" panose="010A0502050306030303" pitchFamily="18" charset="0"/>
            </a:endParaRPr>
          </a:p>
          <a:p>
            <a:pPr algn="just"/>
            <a:r>
              <a:rPr lang="en-US" dirty="0" smtClean="0">
                <a:latin typeface="Sylfaen" panose="010A0502050306030303" pitchFamily="18" charset="0"/>
              </a:rPr>
              <a:t>There </a:t>
            </a:r>
            <a:r>
              <a:rPr lang="en-US" dirty="0">
                <a:latin typeface="Sylfaen" panose="010A0502050306030303" pitchFamily="18" charset="0"/>
              </a:rPr>
              <a:t>are two types of hardness: • Temporary hardness which is due to carbonates and bicarbonates can be removed by boiling, and • Permanent hardness which is remaining after boiling is caused mainly by sulfates and </a:t>
            </a:r>
            <a:r>
              <a:rPr lang="en-US" dirty="0" smtClean="0">
                <a:latin typeface="Sylfaen" panose="010A0502050306030303" pitchFamily="18" charset="0"/>
              </a:rPr>
              <a:t>chlorides.</a:t>
            </a:r>
          </a:p>
          <a:p>
            <a:pPr algn="just"/>
            <a:r>
              <a:rPr lang="en-US" dirty="0" smtClean="0">
                <a:latin typeface="Sylfaen" panose="010A0502050306030303" pitchFamily="18" charset="0"/>
              </a:rPr>
              <a:t>Hardness </a:t>
            </a:r>
            <a:r>
              <a:rPr lang="en-US" dirty="0">
                <a:latin typeface="Sylfaen" panose="010A0502050306030303" pitchFamily="18" charset="0"/>
              </a:rPr>
              <a:t>is normally determined by titration with ethylene diamine tetra acidic acid or (EDTA) and </a:t>
            </a:r>
            <a:r>
              <a:rPr lang="en-US" dirty="0" err="1">
                <a:latin typeface="Sylfaen" panose="010A0502050306030303" pitchFamily="18" charset="0"/>
              </a:rPr>
              <a:t>Eriochrome</a:t>
            </a:r>
            <a:r>
              <a:rPr lang="en-US" dirty="0">
                <a:latin typeface="Sylfaen" panose="010A0502050306030303" pitchFamily="18" charset="0"/>
              </a:rPr>
              <a:t> Black and Blue indicators. It is usually expressed in terms of mg/L of </a:t>
            </a:r>
            <a:r>
              <a:rPr lang="en-US" dirty="0" smtClean="0">
                <a:latin typeface="Sylfaen" panose="010A0502050306030303" pitchFamily="18" charset="0"/>
              </a:rPr>
              <a:t>CaCO3.</a:t>
            </a:r>
            <a:endParaRPr lang="en-US" dirty="0">
              <a:latin typeface="Sylfaen" panose="010A0502050306030303" pitchFamily="18" charset="0"/>
            </a:endParaRPr>
          </a:p>
        </p:txBody>
      </p:sp>
    </p:spTree>
    <p:extLst>
      <p:ext uri="{BB962C8B-B14F-4D97-AF65-F5344CB8AC3E}">
        <p14:creationId xmlns:p14="http://schemas.microsoft.com/office/powerpoint/2010/main" val="297227096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Sylfaen" panose="010A0502050306030303" pitchFamily="18" charset="0"/>
              </a:rPr>
              <a:t>Water classification according to hardness</a:t>
            </a:r>
            <a:endParaRPr lang="en-US" sz="3200" dirty="0">
              <a:latin typeface="Sylfaen" panose="010A0502050306030303" pitchFamily="18" charset="0"/>
            </a:endParaRPr>
          </a:p>
        </p:txBody>
      </p:sp>
      <p:pic>
        <p:nvPicPr>
          <p:cNvPr id="4" name="Content Placeholder 3"/>
          <p:cNvPicPr>
            <a:picLocks noGrp="1" noChangeAspect="1"/>
          </p:cNvPicPr>
          <p:nvPr>
            <p:ph sz="quarter" idx="13"/>
          </p:nvPr>
        </p:nvPicPr>
        <p:blipFill>
          <a:blip r:embed="rId2"/>
          <a:stretch>
            <a:fillRect/>
          </a:stretch>
        </p:blipFill>
        <p:spPr>
          <a:xfrm>
            <a:off x="1558770" y="2459421"/>
            <a:ext cx="9074459" cy="2222938"/>
          </a:xfrm>
          <a:prstGeom prst="rect">
            <a:avLst/>
          </a:prstGeom>
        </p:spPr>
      </p:pic>
    </p:spTree>
    <p:extLst>
      <p:ext uri="{BB962C8B-B14F-4D97-AF65-F5344CB8AC3E}">
        <p14:creationId xmlns:p14="http://schemas.microsoft.com/office/powerpoint/2010/main" val="12563671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ylfaen" panose="010A0502050306030303" pitchFamily="18" charset="0"/>
              </a:rPr>
              <a:t>Chemical Parameters of Water Quality</a:t>
            </a:r>
          </a:p>
        </p:txBody>
      </p:sp>
      <p:sp>
        <p:nvSpPr>
          <p:cNvPr id="3" name="Content Placeholder 2"/>
          <p:cNvSpPr>
            <a:spLocks noGrp="1"/>
          </p:cNvSpPr>
          <p:nvPr>
            <p:ph sz="quarter" idx="13"/>
          </p:nvPr>
        </p:nvSpPr>
        <p:spPr/>
        <p:txBody>
          <a:bodyPr>
            <a:normAutofit fontScale="85000" lnSpcReduction="10000"/>
          </a:bodyPr>
          <a:lstStyle/>
          <a:p>
            <a:pPr marL="0" indent="0">
              <a:buNone/>
            </a:pPr>
            <a:r>
              <a:rPr lang="en-US" dirty="0">
                <a:solidFill>
                  <a:srgbClr val="FF0000"/>
                </a:solidFill>
                <a:latin typeface="Sylfaen" panose="010A0502050306030303" pitchFamily="18" charset="0"/>
              </a:rPr>
              <a:t>Dissolved oxygen </a:t>
            </a:r>
            <a:endParaRPr lang="en-US" dirty="0" smtClean="0">
              <a:solidFill>
                <a:srgbClr val="FF0000"/>
              </a:solidFill>
              <a:latin typeface="Sylfaen" panose="010A0502050306030303" pitchFamily="18" charset="0"/>
            </a:endParaRPr>
          </a:p>
          <a:p>
            <a:pPr algn="just"/>
            <a:r>
              <a:rPr lang="en-US" dirty="0" smtClean="0">
                <a:latin typeface="Sylfaen" panose="010A0502050306030303" pitchFamily="18" charset="0"/>
              </a:rPr>
              <a:t>Dissolved </a:t>
            </a:r>
            <a:r>
              <a:rPr lang="en-US" dirty="0">
                <a:latin typeface="Sylfaen" panose="010A0502050306030303" pitchFamily="18" charset="0"/>
              </a:rPr>
              <a:t>oxygen (DO) is considered to be one of the most important </a:t>
            </a:r>
            <a:r>
              <a:rPr lang="en-US" dirty="0" smtClean="0">
                <a:latin typeface="Sylfaen" panose="010A0502050306030303" pitchFamily="18" charset="0"/>
              </a:rPr>
              <a:t>parameters </a:t>
            </a:r>
            <a:r>
              <a:rPr lang="en-US" dirty="0">
                <a:latin typeface="Sylfaen" panose="010A0502050306030303" pitchFamily="18" charset="0"/>
              </a:rPr>
              <a:t>of water quality in streams, rivers, and lakes. It is a key test of water </a:t>
            </a:r>
            <a:r>
              <a:rPr lang="en-US" dirty="0" smtClean="0">
                <a:latin typeface="Sylfaen" panose="010A0502050306030303" pitchFamily="18" charset="0"/>
              </a:rPr>
              <a:t>pollution. </a:t>
            </a:r>
            <a:r>
              <a:rPr lang="en-US" dirty="0">
                <a:latin typeface="Sylfaen" panose="010A0502050306030303" pitchFamily="18" charset="0"/>
              </a:rPr>
              <a:t>The higher the concentration of dissolved oxygen, the better the water quality. </a:t>
            </a:r>
            <a:endParaRPr lang="en-US" dirty="0" smtClean="0">
              <a:latin typeface="Sylfaen" panose="010A0502050306030303" pitchFamily="18" charset="0"/>
            </a:endParaRPr>
          </a:p>
          <a:p>
            <a:pPr algn="just"/>
            <a:r>
              <a:rPr lang="en-US" dirty="0" smtClean="0">
                <a:latin typeface="Sylfaen" panose="010A0502050306030303" pitchFamily="18" charset="0"/>
              </a:rPr>
              <a:t>Oxygen </a:t>
            </a:r>
            <a:r>
              <a:rPr lang="en-US" dirty="0">
                <a:latin typeface="Sylfaen" panose="010A0502050306030303" pitchFamily="18" charset="0"/>
              </a:rPr>
              <a:t>is slightly soluble in water and very sensitive to temperature. For example, the saturation concentration at 20°C is about 9 mg/L and at 0°C is 14.6 </a:t>
            </a:r>
            <a:r>
              <a:rPr lang="en-US" dirty="0" smtClean="0">
                <a:latin typeface="Sylfaen" panose="010A0502050306030303" pitchFamily="18" charset="0"/>
              </a:rPr>
              <a:t>mg/L. </a:t>
            </a:r>
          </a:p>
          <a:p>
            <a:pPr algn="just"/>
            <a:r>
              <a:rPr lang="en-US" dirty="0" smtClean="0">
                <a:latin typeface="Sylfaen" panose="010A0502050306030303" pitchFamily="18" charset="0"/>
              </a:rPr>
              <a:t>There </a:t>
            </a:r>
            <a:r>
              <a:rPr lang="en-US" dirty="0">
                <a:latin typeface="Sylfaen" panose="010A0502050306030303" pitchFamily="18" charset="0"/>
              </a:rPr>
              <a:t>are three main methods used for measuring dissolved oxygen </a:t>
            </a:r>
            <a:r>
              <a:rPr lang="en-US" dirty="0" smtClean="0">
                <a:latin typeface="Sylfaen" panose="010A0502050306030303" pitchFamily="18" charset="0"/>
              </a:rPr>
              <a:t>concentrations</a:t>
            </a:r>
            <a:r>
              <a:rPr lang="en-US" dirty="0">
                <a:latin typeface="Sylfaen" panose="010A0502050306030303" pitchFamily="18" charset="0"/>
              </a:rPr>
              <a:t>: the colorimetric method—quick and inexpensive, the Winkler titration method—traditional method, and the electrometric </a:t>
            </a:r>
            <a:r>
              <a:rPr lang="en-US" dirty="0" smtClean="0">
                <a:latin typeface="Sylfaen" panose="010A0502050306030303" pitchFamily="18" charset="0"/>
              </a:rPr>
              <a:t>method.</a:t>
            </a:r>
            <a:endParaRPr lang="en-US" dirty="0">
              <a:latin typeface="Sylfaen" panose="010A0502050306030303" pitchFamily="18" charset="0"/>
            </a:endParaRPr>
          </a:p>
        </p:txBody>
      </p:sp>
    </p:spTree>
    <p:extLst>
      <p:ext uri="{BB962C8B-B14F-4D97-AF65-F5344CB8AC3E}">
        <p14:creationId xmlns:p14="http://schemas.microsoft.com/office/powerpoint/2010/main" val="185886228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ylfaen" panose="010A0502050306030303" pitchFamily="18" charset="0"/>
              </a:rPr>
              <a:t>Chemical Parameters of Water Quality</a:t>
            </a:r>
          </a:p>
        </p:txBody>
      </p:sp>
      <p:sp>
        <p:nvSpPr>
          <p:cNvPr id="3" name="Content Placeholder 2"/>
          <p:cNvSpPr>
            <a:spLocks noGrp="1"/>
          </p:cNvSpPr>
          <p:nvPr>
            <p:ph sz="quarter" idx="13"/>
          </p:nvPr>
        </p:nvSpPr>
        <p:spPr>
          <a:xfrm>
            <a:off x="297544" y="1954924"/>
            <a:ext cx="10980682" cy="3728545"/>
          </a:xfrm>
        </p:spPr>
        <p:txBody>
          <a:bodyPr>
            <a:normAutofit fontScale="77500" lnSpcReduction="20000"/>
          </a:bodyPr>
          <a:lstStyle/>
          <a:p>
            <a:pPr marL="0" indent="0" algn="just">
              <a:buNone/>
            </a:pPr>
            <a:r>
              <a:rPr lang="en-US" dirty="0">
                <a:solidFill>
                  <a:srgbClr val="FF0000"/>
                </a:solidFill>
                <a:latin typeface="Sylfaen" panose="010A0502050306030303" pitchFamily="18" charset="0"/>
              </a:rPr>
              <a:t>Biochemical oxygen demand (BOD) </a:t>
            </a:r>
            <a:endParaRPr lang="en-US" dirty="0" smtClean="0">
              <a:solidFill>
                <a:srgbClr val="FF0000"/>
              </a:solidFill>
              <a:latin typeface="Sylfaen" panose="010A0502050306030303" pitchFamily="18" charset="0"/>
            </a:endParaRPr>
          </a:p>
          <a:p>
            <a:pPr algn="just"/>
            <a:r>
              <a:rPr lang="en-US" dirty="0" smtClean="0">
                <a:latin typeface="Sylfaen" panose="010A0502050306030303" pitchFamily="18" charset="0"/>
              </a:rPr>
              <a:t>Bacteria </a:t>
            </a:r>
            <a:r>
              <a:rPr lang="en-US" dirty="0">
                <a:latin typeface="Sylfaen" panose="010A0502050306030303" pitchFamily="18" charset="0"/>
              </a:rPr>
              <a:t>and other microorganisms use organic substances for food. As they metabolize organic material, they consume </a:t>
            </a:r>
            <a:r>
              <a:rPr lang="en-US" dirty="0" smtClean="0">
                <a:latin typeface="Sylfaen" panose="010A0502050306030303" pitchFamily="18" charset="0"/>
              </a:rPr>
              <a:t>oxygen. </a:t>
            </a:r>
            <a:r>
              <a:rPr lang="en-US" dirty="0">
                <a:latin typeface="Sylfaen" panose="010A0502050306030303" pitchFamily="18" charset="0"/>
              </a:rPr>
              <a:t>The organics are broken down into simpler compounds, such as CO2 and H2O, and the microbes use the energy released for growth and </a:t>
            </a:r>
            <a:r>
              <a:rPr lang="en-US" dirty="0" smtClean="0">
                <a:latin typeface="Sylfaen" panose="010A0502050306030303" pitchFamily="18" charset="0"/>
              </a:rPr>
              <a:t>reproduction. </a:t>
            </a:r>
            <a:r>
              <a:rPr lang="en-US" dirty="0">
                <a:latin typeface="Sylfaen" panose="010A0502050306030303" pitchFamily="18" charset="0"/>
              </a:rPr>
              <a:t>When this process occurs in water, the oxygen consumed is the DO in the water. If oxygen is not continuously replaced by natural or artificial means in the water, the DO concentration will reduce as the microbes decompose the organic materials. This need for oxygen is called the biochemical oxygen demand (BOD). </a:t>
            </a:r>
            <a:endParaRPr lang="en-US" dirty="0" smtClean="0">
              <a:latin typeface="Sylfaen" panose="010A0502050306030303" pitchFamily="18" charset="0"/>
            </a:endParaRPr>
          </a:p>
          <a:p>
            <a:pPr algn="just"/>
            <a:r>
              <a:rPr lang="en-US" dirty="0" smtClean="0">
                <a:latin typeface="Sylfaen" panose="010A0502050306030303" pitchFamily="18" charset="0"/>
              </a:rPr>
              <a:t>The </a:t>
            </a:r>
            <a:r>
              <a:rPr lang="en-US" dirty="0">
                <a:latin typeface="Sylfaen" panose="010A0502050306030303" pitchFamily="18" charset="0"/>
              </a:rPr>
              <a:t>quantity of oxygen used in a specified volume of water to fully decompose or stabilize all biodegradable organic substances is called the ultimate BOD or BODL. BOD is a function of time. At time = 0, no oxygen will have been consumed and the BOD = 0. As each day goes by, oxygen is used by the microbes and the BOD increases. Ultimately, the BODL is reached and the organic materials are completely decomposed. </a:t>
            </a:r>
            <a:endParaRPr lang="en-US" dirty="0">
              <a:latin typeface="Sylfaen" panose="010A0502050306030303" pitchFamily="18" charset="0"/>
            </a:endParaRPr>
          </a:p>
        </p:txBody>
      </p:sp>
    </p:spTree>
    <p:extLst>
      <p:ext uri="{BB962C8B-B14F-4D97-AF65-F5344CB8AC3E}">
        <p14:creationId xmlns:p14="http://schemas.microsoft.com/office/powerpoint/2010/main" val="17275529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ylfaen" panose="010A0502050306030303" pitchFamily="18" charset="0"/>
              </a:rPr>
              <a:t>Chemical Parameters of Water Quality</a:t>
            </a:r>
          </a:p>
        </p:txBody>
      </p:sp>
      <p:sp>
        <p:nvSpPr>
          <p:cNvPr id="3" name="Content Placeholder 2"/>
          <p:cNvSpPr>
            <a:spLocks noGrp="1"/>
          </p:cNvSpPr>
          <p:nvPr>
            <p:ph sz="quarter" idx="13"/>
          </p:nvPr>
        </p:nvSpPr>
        <p:spPr/>
        <p:txBody>
          <a:bodyPr/>
          <a:lstStyle/>
          <a:p>
            <a:pPr marL="0" indent="0" algn="just">
              <a:buNone/>
            </a:pPr>
            <a:r>
              <a:rPr lang="en-US" dirty="0" smtClean="0">
                <a:solidFill>
                  <a:srgbClr val="FF0000"/>
                </a:solidFill>
                <a:latin typeface="Sylfaen" panose="010A0502050306030303" pitchFamily="18" charset="0"/>
              </a:rPr>
              <a:t>Chemical </a:t>
            </a:r>
            <a:r>
              <a:rPr lang="en-US" dirty="0">
                <a:solidFill>
                  <a:srgbClr val="FF0000"/>
                </a:solidFill>
                <a:latin typeface="Sylfaen" panose="010A0502050306030303" pitchFamily="18" charset="0"/>
              </a:rPr>
              <a:t>oxygen demand (COD) </a:t>
            </a:r>
            <a:endParaRPr lang="en-US" dirty="0" smtClean="0">
              <a:solidFill>
                <a:srgbClr val="FF0000"/>
              </a:solidFill>
              <a:latin typeface="Sylfaen" panose="010A0502050306030303" pitchFamily="18" charset="0"/>
            </a:endParaRPr>
          </a:p>
          <a:p>
            <a:pPr algn="just"/>
            <a:r>
              <a:rPr lang="en-US" dirty="0" smtClean="0">
                <a:latin typeface="Sylfaen" panose="010A0502050306030303" pitchFamily="18" charset="0"/>
              </a:rPr>
              <a:t>The </a:t>
            </a:r>
            <a:r>
              <a:rPr lang="en-US" dirty="0">
                <a:latin typeface="Sylfaen" panose="010A0502050306030303" pitchFamily="18" charset="0"/>
              </a:rPr>
              <a:t>chemical oxygen demand (COD) is a parameter that measures all organics: the biodegradable and the non-biodegradable </a:t>
            </a:r>
            <a:r>
              <a:rPr lang="en-US" dirty="0" smtClean="0">
                <a:latin typeface="Sylfaen" panose="010A0502050306030303" pitchFamily="18" charset="0"/>
              </a:rPr>
              <a:t>substances. </a:t>
            </a:r>
            <a:r>
              <a:rPr lang="en-US" dirty="0">
                <a:latin typeface="Sylfaen" panose="010A0502050306030303" pitchFamily="18" charset="0"/>
              </a:rPr>
              <a:t>It is a chemical test using strong oxidizing chemicals (potassium dichromate), sulfuric acid, and heat, and the result can be available in just 2 </a:t>
            </a:r>
            <a:r>
              <a:rPr lang="en-US" dirty="0" smtClean="0">
                <a:latin typeface="Sylfaen" panose="010A0502050306030303" pitchFamily="18" charset="0"/>
              </a:rPr>
              <a:t>h. </a:t>
            </a:r>
            <a:r>
              <a:rPr lang="en-US" dirty="0">
                <a:latin typeface="Sylfaen" panose="010A0502050306030303" pitchFamily="18" charset="0"/>
              </a:rPr>
              <a:t>COD values are always higher than BOD values for the same </a:t>
            </a:r>
            <a:r>
              <a:rPr lang="en-US" dirty="0" smtClean="0">
                <a:latin typeface="Sylfaen" panose="010A0502050306030303" pitchFamily="18" charset="0"/>
              </a:rPr>
              <a:t>sample.</a:t>
            </a:r>
            <a:endParaRPr lang="en-US" dirty="0">
              <a:latin typeface="Sylfaen" panose="010A0502050306030303" pitchFamily="18" charset="0"/>
            </a:endParaRPr>
          </a:p>
        </p:txBody>
      </p:sp>
    </p:spTree>
    <p:extLst>
      <p:ext uri="{BB962C8B-B14F-4D97-AF65-F5344CB8AC3E}">
        <p14:creationId xmlns:p14="http://schemas.microsoft.com/office/powerpoint/2010/main" val="74941177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Sylfaen" panose="010A0502050306030303" pitchFamily="18" charset="0"/>
              </a:rPr>
              <a:t>Water resources are considered renewable natural resources, </a:t>
            </a:r>
            <a:r>
              <a:rPr lang="en-US" sz="2400" dirty="0" smtClean="0">
                <a:latin typeface="Sylfaen" panose="010A0502050306030303" pitchFamily="18" charset="0"/>
              </a:rPr>
              <a:t>however For </a:t>
            </a:r>
            <a:r>
              <a:rPr lang="en-US" sz="2400" dirty="0">
                <a:latin typeface="Sylfaen" panose="010A0502050306030303" pitchFamily="18" charset="0"/>
              </a:rPr>
              <a:t>this, in today's ecological situation, two things need to be </a:t>
            </a:r>
            <a:r>
              <a:rPr lang="en-US" sz="2400" dirty="0" smtClean="0">
                <a:latin typeface="Sylfaen" panose="010A0502050306030303" pitchFamily="18" charset="0"/>
              </a:rPr>
              <a:t>fulfilled Condition</a:t>
            </a:r>
            <a:r>
              <a:rPr lang="en-US" sz="2400" dirty="0">
                <a:latin typeface="Sylfaen" panose="010A0502050306030303" pitchFamily="18" charset="0"/>
              </a:rPr>
              <a:t>:</a:t>
            </a:r>
          </a:p>
        </p:txBody>
      </p:sp>
      <p:sp>
        <p:nvSpPr>
          <p:cNvPr id="3" name="Content Placeholder 2"/>
          <p:cNvSpPr>
            <a:spLocks noGrp="1"/>
          </p:cNvSpPr>
          <p:nvPr>
            <p:ph sz="quarter" idx="13"/>
          </p:nvPr>
        </p:nvSpPr>
        <p:spPr/>
        <p:txBody>
          <a:bodyPr/>
          <a:lstStyle/>
          <a:p>
            <a:r>
              <a:rPr lang="en-US" dirty="0" smtClean="0">
                <a:latin typeface="Sylfaen" panose="010A0502050306030303" pitchFamily="18" charset="0"/>
              </a:rPr>
              <a:t>a</a:t>
            </a:r>
            <a:r>
              <a:rPr lang="en-US" dirty="0">
                <a:latin typeface="Sylfaen" panose="010A0502050306030303" pitchFamily="18" charset="0"/>
              </a:rPr>
              <a:t>) The part of the surface and underground water supply should not be used up</a:t>
            </a:r>
            <a:r>
              <a:rPr lang="en-US" dirty="0" smtClean="0">
                <a:latin typeface="Sylfaen" panose="010A0502050306030303" pitchFamily="18" charset="0"/>
              </a:rPr>
              <a:t>, which </a:t>
            </a:r>
            <a:r>
              <a:rPr lang="en-US" dirty="0">
                <a:latin typeface="Sylfaen" panose="010A0502050306030303" pitchFamily="18" charset="0"/>
              </a:rPr>
              <a:t>is usually called century-old stock (glaciers, lakes, etc.).other</a:t>
            </a:r>
            <a:r>
              <a:rPr lang="en-US" dirty="0" smtClean="0">
                <a:latin typeface="Sylfaen" panose="010A0502050306030303" pitchFamily="18" charset="0"/>
              </a:rPr>
              <a:t>).</a:t>
            </a:r>
            <a:endParaRPr lang="ka-GE" dirty="0" smtClean="0">
              <a:latin typeface="Sylfaen" panose="010A0502050306030303" pitchFamily="18" charset="0"/>
            </a:endParaRPr>
          </a:p>
          <a:p>
            <a:r>
              <a:rPr lang="en-US" dirty="0" smtClean="0">
                <a:latin typeface="Sylfaen" panose="010A0502050306030303" pitchFamily="18" charset="0"/>
              </a:rPr>
              <a:t>b</a:t>
            </a:r>
            <a:r>
              <a:rPr lang="en-US" dirty="0">
                <a:latin typeface="Sylfaen" panose="010A0502050306030303" pitchFamily="18" charset="0"/>
              </a:rPr>
              <a:t>) the scale </a:t>
            </a:r>
            <a:r>
              <a:rPr lang="en-US" dirty="0" smtClean="0">
                <a:latin typeface="Sylfaen" panose="010A0502050306030303" pitchFamily="18" charset="0"/>
              </a:rPr>
              <a:t>of Pollution </a:t>
            </a:r>
            <a:r>
              <a:rPr lang="en-US" dirty="0">
                <a:latin typeface="Sylfaen" panose="010A0502050306030303" pitchFamily="18" charset="0"/>
              </a:rPr>
              <a:t>of natural water as a result of human economic </a:t>
            </a:r>
            <a:r>
              <a:rPr lang="en-US" dirty="0" smtClean="0">
                <a:latin typeface="Sylfaen" panose="010A0502050306030303" pitchFamily="18" charset="0"/>
              </a:rPr>
              <a:t>activity will not lead </a:t>
            </a:r>
            <a:r>
              <a:rPr lang="en-US" dirty="0">
                <a:latin typeface="Sylfaen" panose="010A0502050306030303" pitchFamily="18" charset="0"/>
              </a:rPr>
              <a:t>to irreversible processes in the </a:t>
            </a:r>
            <a:r>
              <a:rPr lang="en-US" dirty="0" smtClean="0">
                <a:latin typeface="Sylfaen" panose="010A0502050306030303" pitchFamily="18" charset="0"/>
              </a:rPr>
              <a:t>hydrosphere</a:t>
            </a:r>
            <a:r>
              <a:rPr lang="ka-GE" dirty="0">
                <a:latin typeface="Sylfaen" panose="010A0502050306030303" pitchFamily="18" charset="0"/>
              </a:rPr>
              <a:t>.</a:t>
            </a:r>
            <a:endParaRPr lang="en-US" dirty="0">
              <a:latin typeface="Sylfaen" panose="010A0502050306030303" pitchFamily="18" charset="0"/>
            </a:endParaRPr>
          </a:p>
        </p:txBody>
      </p:sp>
    </p:spTree>
    <p:extLst>
      <p:ext uri="{BB962C8B-B14F-4D97-AF65-F5344CB8AC3E}">
        <p14:creationId xmlns:p14="http://schemas.microsoft.com/office/powerpoint/2010/main" val="27238000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ylfaen" panose="010A0502050306030303" pitchFamily="18" charset="0"/>
              </a:rPr>
              <a:t>Chemical Parameters of Water Quality</a:t>
            </a:r>
          </a:p>
        </p:txBody>
      </p:sp>
      <p:sp>
        <p:nvSpPr>
          <p:cNvPr id="3" name="Content Placeholder 2"/>
          <p:cNvSpPr>
            <a:spLocks noGrp="1"/>
          </p:cNvSpPr>
          <p:nvPr>
            <p:ph sz="quarter" idx="13"/>
          </p:nvPr>
        </p:nvSpPr>
        <p:spPr>
          <a:xfrm>
            <a:off x="913774" y="1954924"/>
            <a:ext cx="10363826" cy="3836275"/>
          </a:xfrm>
        </p:spPr>
        <p:txBody>
          <a:bodyPr>
            <a:noAutofit/>
          </a:bodyPr>
          <a:lstStyle/>
          <a:p>
            <a:pPr algn="just"/>
            <a:r>
              <a:rPr lang="en-US" sz="1400" dirty="0">
                <a:solidFill>
                  <a:srgbClr val="FF0000"/>
                </a:solidFill>
                <a:latin typeface="Sylfaen" panose="010A0502050306030303" pitchFamily="18" charset="0"/>
              </a:rPr>
              <a:t>Toxic inorganic substances </a:t>
            </a:r>
            <a:r>
              <a:rPr lang="en-US" sz="1400" dirty="0">
                <a:latin typeface="Sylfaen" panose="010A0502050306030303" pitchFamily="18" charset="0"/>
              </a:rPr>
              <a:t>A wide variety of inorganic toxic substances may be found in water in very small or trace amounts. Even in trace amounts, they can be a danger to public </a:t>
            </a:r>
            <a:r>
              <a:rPr lang="en-US" sz="1400" dirty="0" smtClean="0">
                <a:latin typeface="Sylfaen" panose="010A0502050306030303" pitchFamily="18" charset="0"/>
              </a:rPr>
              <a:t>health. </a:t>
            </a:r>
          </a:p>
          <a:p>
            <a:pPr algn="just"/>
            <a:r>
              <a:rPr lang="en-US" sz="1400" dirty="0" smtClean="0">
                <a:latin typeface="Sylfaen" panose="010A0502050306030303" pitchFamily="18" charset="0"/>
              </a:rPr>
              <a:t>Some </a:t>
            </a:r>
            <a:r>
              <a:rPr lang="en-US" sz="1400" dirty="0">
                <a:latin typeface="Sylfaen" panose="010A0502050306030303" pitchFamily="18" charset="0"/>
              </a:rPr>
              <a:t>toxic substances occur from natural sources but many others occur due to industrial activities and/or improper management of hazardous </a:t>
            </a:r>
            <a:r>
              <a:rPr lang="en-US" sz="1400" dirty="0" smtClean="0">
                <a:latin typeface="Sylfaen" panose="010A0502050306030303" pitchFamily="18" charset="0"/>
              </a:rPr>
              <a:t>waste.</a:t>
            </a:r>
          </a:p>
          <a:p>
            <a:pPr marL="0" indent="0" algn="just">
              <a:buNone/>
            </a:pPr>
            <a:r>
              <a:rPr lang="en-US" sz="1400" dirty="0" smtClean="0">
                <a:latin typeface="Sylfaen" panose="010A0502050306030303" pitchFamily="18" charset="0"/>
              </a:rPr>
              <a:t>. </a:t>
            </a:r>
            <a:r>
              <a:rPr lang="en-US" sz="1400" dirty="0">
                <a:latin typeface="Sylfaen" panose="010A0502050306030303" pitchFamily="18" charset="0"/>
              </a:rPr>
              <a:t>They can be divided into two groups: • </a:t>
            </a:r>
            <a:r>
              <a:rPr lang="en-US" sz="1400" dirty="0">
                <a:solidFill>
                  <a:srgbClr val="FF0000"/>
                </a:solidFill>
                <a:latin typeface="Sylfaen" panose="010A0502050306030303" pitchFamily="18" charset="0"/>
              </a:rPr>
              <a:t>Metallic compounds</a:t>
            </a:r>
            <a:r>
              <a:rPr lang="en-US" sz="1400" dirty="0">
                <a:latin typeface="Sylfaen" panose="010A0502050306030303" pitchFamily="18" charset="0"/>
              </a:rPr>
              <a:t>: This group includes some heavy metals that are toxic, namely, cadmium (Cd), chromium (Cr), lead (</a:t>
            </a:r>
            <a:r>
              <a:rPr lang="en-US" sz="1400" dirty="0" err="1">
                <a:latin typeface="Sylfaen" panose="010A0502050306030303" pitchFamily="18" charset="0"/>
              </a:rPr>
              <a:t>Pb</a:t>
            </a:r>
            <a:r>
              <a:rPr lang="en-US" sz="1400" dirty="0">
                <a:latin typeface="Sylfaen" panose="010A0502050306030303" pitchFamily="18" charset="0"/>
              </a:rPr>
              <a:t>), mercury (Hg), silver (Ag), arsenic (As), barium (Ba), thallium (Tl), and selenium (Se) [22, 28]. They have a wide range of dangerous effects that differ from one metal to another. They may be acute fatal poisons such as (As) and (Cr6+) or may produce chronic </a:t>
            </a:r>
            <a:r>
              <a:rPr lang="en-US" sz="1400" dirty="0" smtClean="0">
                <a:latin typeface="Sylfaen" panose="010A0502050306030303" pitchFamily="18" charset="0"/>
              </a:rPr>
              <a:t>diseases.</a:t>
            </a:r>
          </a:p>
          <a:p>
            <a:pPr algn="just"/>
            <a:r>
              <a:rPr lang="en-US" sz="1400" dirty="0" smtClean="0">
                <a:latin typeface="Sylfaen" panose="010A0502050306030303" pitchFamily="18" charset="0"/>
              </a:rPr>
              <a:t>The </a:t>
            </a:r>
            <a:r>
              <a:rPr lang="en-US" sz="1400" dirty="0">
                <a:latin typeface="Sylfaen" panose="010A0502050306030303" pitchFamily="18" charset="0"/>
              </a:rPr>
              <a:t>heavy metals </a:t>
            </a:r>
            <a:r>
              <a:rPr lang="en-US" sz="1400" dirty="0" smtClean="0">
                <a:latin typeface="Sylfaen" panose="010A0502050306030303" pitchFamily="18" charset="0"/>
              </a:rPr>
              <a:t>concentration </a:t>
            </a:r>
            <a:r>
              <a:rPr lang="en-US" sz="1400" dirty="0">
                <a:latin typeface="Sylfaen" panose="010A0502050306030303" pitchFamily="18" charset="0"/>
              </a:rPr>
              <a:t>can be determined by atomic absorption photometers, spectrophotometer, or inductively coupled plasma (ICP) for very low </a:t>
            </a:r>
            <a:r>
              <a:rPr lang="en-US" sz="1400" dirty="0" smtClean="0">
                <a:latin typeface="Sylfaen" panose="010A0502050306030303" pitchFamily="18" charset="0"/>
              </a:rPr>
              <a:t>concentration. </a:t>
            </a:r>
            <a:r>
              <a:rPr lang="en-US" sz="1400" dirty="0">
                <a:latin typeface="Sylfaen" panose="010A0502050306030303" pitchFamily="18" charset="0"/>
              </a:rPr>
              <a:t>• </a:t>
            </a:r>
            <a:endParaRPr lang="en-US" sz="1400" dirty="0" smtClean="0">
              <a:latin typeface="Sylfaen" panose="010A0502050306030303" pitchFamily="18" charset="0"/>
            </a:endParaRPr>
          </a:p>
          <a:p>
            <a:pPr algn="just"/>
            <a:r>
              <a:rPr lang="en-US" sz="1400" dirty="0" smtClean="0">
                <a:solidFill>
                  <a:srgbClr val="FF0000"/>
                </a:solidFill>
                <a:latin typeface="Sylfaen" panose="010A0502050306030303" pitchFamily="18" charset="0"/>
              </a:rPr>
              <a:t>Nonmetallic </a:t>
            </a:r>
            <a:r>
              <a:rPr lang="en-US" sz="1400" dirty="0">
                <a:solidFill>
                  <a:srgbClr val="FF0000"/>
                </a:solidFill>
                <a:latin typeface="Sylfaen" panose="010A0502050306030303" pitchFamily="18" charset="0"/>
              </a:rPr>
              <a:t>compounds</a:t>
            </a:r>
            <a:r>
              <a:rPr lang="en-US" sz="1400" dirty="0">
                <a:latin typeface="Sylfaen" panose="010A0502050306030303" pitchFamily="18" charset="0"/>
              </a:rPr>
              <a:t>: This group includes nitrates (NO3 − ) and cyanides (CN− </a:t>
            </a:r>
            <a:r>
              <a:rPr lang="en-US" sz="1400" dirty="0" smtClean="0">
                <a:latin typeface="Sylfaen" panose="010A0502050306030303" pitchFamily="18" charset="0"/>
              </a:rPr>
              <a:t>) and etc.</a:t>
            </a:r>
            <a:endParaRPr lang="en-US" sz="1400" dirty="0">
              <a:latin typeface="Sylfaen" panose="010A0502050306030303" pitchFamily="18" charset="0"/>
            </a:endParaRPr>
          </a:p>
        </p:txBody>
      </p:sp>
    </p:spTree>
    <p:extLst>
      <p:ext uri="{BB962C8B-B14F-4D97-AF65-F5344CB8AC3E}">
        <p14:creationId xmlns:p14="http://schemas.microsoft.com/office/powerpoint/2010/main" val="15988734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ylfaen" panose="010A0502050306030303" pitchFamily="18" charset="0"/>
              </a:rPr>
              <a:t>Chemical Parameters of Water Quality</a:t>
            </a:r>
          </a:p>
        </p:txBody>
      </p:sp>
      <p:sp>
        <p:nvSpPr>
          <p:cNvPr id="3" name="Content Placeholder 2"/>
          <p:cNvSpPr>
            <a:spLocks noGrp="1"/>
          </p:cNvSpPr>
          <p:nvPr>
            <p:ph sz="quarter" idx="13"/>
          </p:nvPr>
        </p:nvSpPr>
        <p:spPr/>
        <p:txBody>
          <a:bodyPr>
            <a:normAutofit lnSpcReduction="10000"/>
          </a:bodyPr>
          <a:lstStyle/>
          <a:p>
            <a:r>
              <a:rPr lang="en-US" dirty="0">
                <a:solidFill>
                  <a:srgbClr val="FF0000"/>
                </a:solidFill>
                <a:latin typeface="Sylfaen" panose="010A0502050306030303" pitchFamily="18" charset="0"/>
              </a:rPr>
              <a:t>Toxic organic substances </a:t>
            </a:r>
            <a:endParaRPr lang="en-US" dirty="0" smtClean="0">
              <a:solidFill>
                <a:srgbClr val="FF0000"/>
              </a:solidFill>
              <a:latin typeface="Sylfaen" panose="010A0502050306030303" pitchFamily="18" charset="0"/>
            </a:endParaRPr>
          </a:p>
          <a:p>
            <a:pPr algn="just"/>
            <a:r>
              <a:rPr lang="en-US" dirty="0" smtClean="0">
                <a:latin typeface="Sylfaen" panose="010A0502050306030303" pitchFamily="18" charset="0"/>
              </a:rPr>
              <a:t>There </a:t>
            </a:r>
            <a:r>
              <a:rPr lang="en-US" dirty="0">
                <a:latin typeface="Sylfaen" panose="010A0502050306030303" pitchFamily="18" charset="0"/>
              </a:rPr>
              <a:t>are more than 100 compounds in water that have been listed in the literature as toxic organic </a:t>
            </a:r>
            <a:r>
              <a:rPr lang="en-US" dirty="0" smtClean="0">
                <a:latin typeface="Sylfaen" panose="010A0502050306030303" pitchFamily="18" charset="0"/>
              </a:rPr>
              <a:t>compounds. </a:t>
            </a:r>
            <a:r>
              <a:rPr lang="en-US" dirty="0">
                <a:latin typeface="Sylfaen" panose="010A0502050306030303" pitchFamily="18" charset="0"/>
              </a:rPr>
              <a:t>They will not be found naturally in water; they are usually man-made pollutants. </a:t>
            </a:r>
            <a:endParaRPr lang="en-US" dirty="0" smtClean="0">
              <a:latin typeface="Sylfaen" panose="010A0502050306030303" pitchFamily="18" charset="0"/>
            </a:endParaRPr>
          </a:p>
          <a:p>
            <a:pPr algn="just"/>
            <a:r>
              <a:rPr lang="en-US" dirty="0" smtClean="0">
                <a:latin typeface="Sylfaen" panose="010A0502050306030303" pitchFamily="18" charset="0"/>
              </a:rPr>
              <a:t>These </a:t>
            </a:r>
            <a:r>
              <a:rPr lang="en-US" dirty="0">
                <a:latin typeface="Sylfaen" panose="010A0502050306030303" pitchFamily="18" charset="0"/>
              </a:rPr>
              <a:t>compounds include insecticides, pesticides, solvents, detergents, and </a:t>
            </a:r>
            <a:r>
              <a:rPr lang="en-US" dirty="0" smtClean="0">
                <a:latin typeface="Sylfaen" panose="010A0502050306030303" pitchFamily="18" charset="0"/>
              </a:rPr>
              <a:t>disinfectants. </a:t>
            </a:r>
            <a:r>
              <a:rPr lang="en-US" dirty="0">
                <a:latin typeface="Sylfaen" panose="010A0502050306030303" pitchFamily="18" charset="0"/>
              </a:rPr>
              <a:t>They are measured by highly sophisticated instrumental methods, namely, gas chromatographic (GC), </a:t>
            </a:r>
            <a:r>
              <a:rPr lang="en-US" dirty="0" err="1" smtClean="0">
                <a:latin typeface="Sylfaen" panose="010A0502050306030303" pitchFamily="18" charset="0"/>
              </a:rPr>
              <a:t>highperformance</a:t>
            </a:r>
            <a:r>
              <a:rPr lang="en-US" dirty="0" smtClean="0">
                <a:latin typeface="Sylfaen" panose="010A0502050306030303" pitchFamily="18" charset="0"/>
              </a:rPr>
              <a:t> </a:t>
            </a:r>
            <a:r>
              <a:rPr lang="en-US" dirty="0">
                <a:latin typeface="Sylfaen" panose="010A0502050306030303" pitchFamily="18" charset="0"/>
              </a:rPr>
              <a:t>liquid chromatographic (HPLC), and mass </a:t>
            </a:r>
            <a:r>
              <a:rPr lang="en-US" dirty="0" smtClean="0">
                <a:latin typeface="Sylfaen" panose="010A0502050306030303" pitchFamily="18" charset="0"/>
              </a:rPr>
              <a:t>spectrophotometric.</a:t>
            </a:r>
            <a:endParaRPr lang="en-US" dirty="0">
              <a:latin typeface="Sylfaen" panose="010A0502050306030303" pitchFamily="18" charset="0"/>
            </a:endParaRPr>
          </a:p>
        </p:txBody>
      </p:sp>
    </p:spTree>
    <p:extLst>
      <p:ext uri="{BB962C8B-B14F-4D97-AF65-F5344CB8AC3E}">
        <p14:creationId xmlns:p14="http://schemas.microsoft.com/office/powerpoint/2010/main" val="13885977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ylfaen" panose="010A0502050306030303" pitchFamily="18" charset="0"/>
              </a:rPr>
              <a:t>Chemical Parameters of Water Quality</a:t>
            </a:r>
          </a:p>
        </p:txBody>
      </p:sp>
      <p:sp>
        <p:nvSpPr>
          <p:cNvPr id="3" name="Content Placeholder 2"/>
          <p:cNvSpPr>
            <a:spLocks noGrp="1"/>
          </p:cNvSpPr>
          <p:nvPr>
            <p:ph sz="quarter" idx="13"/>
          </p:nvPr>
        </p:nvSpPr>
        <p:spPr/>
        <p:txBody>
          <a:bodyPr>
            <a:normAutofit fontScale="62500" lnSpcReduction="20000"/>
          </a:bodyPr>
          <a:lstStyle/>
          <a:p>
            <a:pPr algn="just"/>
            <a:r>
              <a:rPr lang="en-US" dirty="0">
                <a:solidFill>
                  <a:srgbClr val="FF0000"/>
                </a:solidFill>
                <a:latin typeface="Sylfaen" panose="010A0502050306030303" pitchFamily="18" charset="0"/>
              </a:rPr>
              <a:t>Radioactive substances </a:t>
            </a:r>
            <a:endParaRPr lang="en-US" dirty="0" smtClean="0">
              <a:solidFill>
                <a:srgbClr val="FF0000"/>
              </a:solidFill>
              <a:latin typeface="Sylfaen" panose="010A0502050306030303" pitchFamily="18" charset="0"/>
            </a:endParaRPr>
          </a:p>
          <a:p>
            <a:pPr algn="just"/>
            <a:r>
              <a:rPr lang="en-US" dirty="0" smtClean="0">
                <a:latin typeface="Sylfaen" panose="010A0502050306030303" pitchFamily="18" charset="0"/>
              </a:rPr>
              <a:t>Potential </a:t>
            </a:r>
            <a:r>
              <a:rPr lang="en-US" dirty="0">
                <a:latin typeface="Sylfaen" panose="010A0502050306030303" pitchFamily="18" charset="0"/>
              </a:rPr>
              <a:t>sources of radioactive substances in water include wastes from nuclear power plants, industries, or medical research using radioactive chemicals and mining of uranium ores or other radioactive </a:t>
            </a:r>
            <a:r>
              <a:rPr lang="en-US" dirty="0" smtClean="0">
                <a:latin typeface="Sylfaen" panose="010A0502050306030303" pitchFamily="18" charset="0"/>
              </a:rPr>
              <a:t>materials. </a:t>
            </a:r>
          </a:p>
          <a:p>
            <a:pPr algn="just"/>
            <a:r>
              <a:rPr lang="en-US" dirty="0" smtClean="0">
                <a:latin typeface="Sylfaen" panose="010A0502050306030303" pitchFamily="18" charset="0"/>
              </a:rPr>
              <a:t>When </a:t>
            </a:r>
            <a:r>
              <a:rPr lang="en-US" dirty="0">
                <a:latin typeface="Sylfaen" panose="010A0502050306030303" pitchFamily="18" charset="0"/>
              </a:rPr>
              <a:t>radioactive substances decay, they release beta, alpha, and gamma radiation [34]. Exposure of humans and other living things to radiation can cause genetic and somatic damage to the living tissues [34, 35]. </a:t>
            </a:r>
            <a:endParaRPr lang="en-US" dirty="0" smtClean="0">
              <a:latin typeface="Sylfaen" panose="010A0502050306030303" pitchFamily="18" charset="0"/>
            </a:endParaRPr>
          </a:p>
          <a:p>
            <a:pPr algn="just"/>
            <a:r>
              <a:rPr lang="en-US" dirty="0" smtClean="0">
                <a:latin typeface="Sylfaen" panose="010A0502050306030303" pitchFamily="18" charset="0"/>
              </a:rPr>
              <a:t>Radon </a:t>
            </a:r>
            <a:r>
              <a:rPr lang="en-US" dirty="0">
                <a:latin typeface="Sylfaen" panose="010A0502050306030303" pitchFamily="18" charset="0"/>
              </a:rPr>
              <a:t>gas is of a great health concern because it occurs naturally in groundwater and is a highly volatile gas, which can be inhaled during the showering process [35]. For drinking water, there are established standards commonly used for alpha </a:t>
            </a:r>
            <a:r>
              <a:rPr lang="en-US" dirty="0" smtClean="0">
                <a:latin typeface="Sylfaen" panose="010A0502050306030303" pitchFamily="18" charset="0"/>
              </a:rPr>
              <a:t>particles</a:t>
            </a:r>
            <a:r>
              <a:rPr lang="en-US" dirty="0">
                <a:latin typeface="Sylfaen" panose="010A0502050306030303" pitchFamily="18" charset="0"/>
              </a:rPr>
              <a:t>, beta particles, photons emitters, radium-226 and -228, and </a:t>
            </a:r>
            <a:r>
              <a:rPr lang="en-US" dirty="0" smtClean="0">
                <a:latin typeface="Sylfaen" panose="010A0502050306030303" pitchFamily="18" charset="0"/>
              </a:rPr>
              <a:t>uranium. </a:t>
            </a:r>
          </a:p>
          <a:p>
            <a:pPr algn="just"/>
            <a:r>
              <a:rPr lang="en-US" dirty="0" smtClean="0">
                <a:latin typeface="Sylfaen" panose="010A0502050306030303" pitchFamily="18" charset="0"/>
              </a:rPr>
              <a:t>The </a:t>
            </a:r>
            <a:r>
              <a:rPr lang="en-US" dirty="0">
                <a:latin typeface="Sylfaen" panose="010A0502050306030303" pitchFamily="18" charset="0"/>
              </a:rPr>
              <a:t>unit of radioactivity used in water quality applications is the picocurie per liter (</a:t>
            </a:r>
            <a:r>
              <a:rPr lang="en-US" dirty="0" err="1">
                <a:latin typeface="Sylfaen" panose="010A0502050306030303" pitchFamily="18" charset="0"/>
              </a:rPr>
              <a:t>pCi</a:t>
            </a:r>
            <a:r>
              <a:rPr lang="en-US" dirty="0">
                <a:latin typeface="Sylfaen" panose="010A0502050306030303" pitchFamily="18" charset="0"/>
              </a:rPr>
              <a:t>/L); 1 </a:t>
            </a:r>
            <a:r>
              <a:rPr lang="en-US" dirty="0" err="1">
                <a:latin typeface="Sylfaen" panose="010A0502050306030303" pitchFamily="18" charset="0"/>
              </a:rPr>
              <a:t>pCi</a:t>
            </a:r>
            <a:r>
              <a:rPr lang="en-US" dirty="0">
                <a:latin typeface="Sylfaen" panose="010A0502050306030303" pitchFamily="18" charset="0"/>
              </a:rPr>
              <a:t> is equivalent to about two atoms disintegrating per minute. There are many sophisticated instrumental methods to measure </a:t>
            </a:r>
            <a:r>
              <a:rPr lang="en-US" dirty="0" smtClean="0">
                <a:latin typeface="Sylfaen" panose="010A0502050306030303" pitchFamily="18" charset="0"/>
              </a:rPr>
              <a:t>it. </a:t>
            </a:r>
            <a:endParaRPr lang="en-US" dirty="0">
              <a:latin typeface="Sylfaen" panose="010A0502050306030303" pitchFamily="18" charset="0"/>
            </a:endParaRPr>
          </a:p>
        </p:txBody>
      </p:sp>
    </p:spTree>
    <p:extLst>
      <p:ext uri="{BB962C8B-B14F-4D97-AF65-F5344CB8AC3E}">
        <p14:creationId xmlns:p14="http://schemas.microsoft.com/office/powerpoint/2010/main" val="235926149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34842"/>
          </a:xfrm>
        </p:spPr>
        <p:txBody>
          <a:bodyPr>
            <a:normAutofit/>
          </a:bodyPr>
          <a:lstStyle/>
          <a:p>
            <a:r>
              <a:rPr lang="en-US" sz="3200" b="1" dirty="0">
                <a:latin typeface="Sylfaen" panose="010A0502050306030303" pitchFamily="18" charset="0"/>
              </a:rPr>
              <a:t>Main </a:t>
            </a:r>
            <a:r>
              <a:rPr lang="en-US" sz="3200" b="1" dirty="0" smtClean="0">
                <a:latin typeface="Sylfaen" panose="010A0502050306030303" pitchFamily="18" charset="0"/>
              </a:rPr>
              <a:t>ions in water:</a:t>
            </a:r>
            <a:endParaRPr lang="en-US" sz="3200" dirty="0"/>
          </a:p>
        </p:txBody>
      </p:sp>
      <p:sp>
        <p:nvSpPr>
          <p:cNvPr id="3" name="Content Placeholder 2"/>
          <p:cNvSpPr>
            <a:spLocks noGrp="1"/>
          </p:cNvSpPr>
          <p:nvPr>
            <p:ph sz="quarter" idx="13"/>
          </p:nvPr>
        </p:nvSpPr>
        <p:spPr>
          <a:xfrm>
            <a:off x="913774" y="1198179"/>
            <a:ext cx="10363826" cy="1710559"/>
          </a:xfrm>
        </p:spPr>
        <p:txBody>
          <a:bodyPr>
            <a:normAutofit fontScale="85000" lnSpcReduction="10000"/>
          </a:bodyPr>
          <a:lstStyle/>
          <a:p>
            <a:pPr marL="0" indent="0">
              <a:buNone/>
            </a:pPr>
            <a:r>
              <a:rPr lang="en-US" dirty="0" smtClean="0">
                <a:solidFill>
                  <a:srgbClr val="FF0000"/>
                </a:solidFill>
                <a:latin typeface="Sylfaen" panose="010A0502050306030303" pitchFamily="18" charset="0"/>
              </a:rPr>
              <a:t>The </a:t>
            </a:r>
            <a:r>
              <a:rPr lang="en-US" dirty="0">
                <a:solidFill>
                  <a:srgbClr val="FF0000"/>
                </a:solidFill>
                <a:latin typeface="Sylfaen" panose="010A0502050306030303" pitchFamily="18" charset="0"/>
              </a:rPr>
              <a:t>main anions are Cl</a:t>
            </a:r>
            <a:r>
              <a:rPr lang="en-US" baseline="30000" dirty="0">
                <a:solidFill>
                  <a:srgbClr val="FF0000"/>
                </a:solidFill>
                <a:latin typeface="Sylfaen" panose="010A0502050306030303" pitchFamily="18" charset="0"/>
              </a:rPr>
              <a:t>-</a:t>
            </a:r>
            <a:r>
              <a:rPr lang="en-US" dirty="0">
                <a:solidFill>
                  <a:srgbClr val="FF0000"/>
                </a:solidFill>
                <a:latin typeface="Sylfaen" panose="010A0502050306030303" pitchFamily="18" charset="0"/>
              </a:rPr>
              <a:t> , SO</a:t>
            </a:r>
            <a:r>
              <a:rPr lang="en-US" baseline="-25000" dirty="0">
                <a:solidFill>
                  <a:srgbClr val="FF0000"/>
                </a:solidFill>
                <a:latin typeface="Sylfaen" panose="010A0502050306030303" pitchFamily="18" charset="0"/>
              </a:rPr>
              <a:t>4</a:t>
            </a:r>
            <a:r>
              <a:rPr lang="en-US" dirty="0">
                <a:solidFill>
                  <a:srgbClr val="FF0000"/>
                </a:solidFill>
                <a:latin typeface="Sylfaen" panose="010A0502050306030303" pitchFamily="18" charset="0"/>
              </a:rPr>
              <a:t> </a:t>
            </a:r>
            <a:r>
              <a:rPr lang="en-US" baseline="30000" dirty="0">
                <a:solidFill>
                  <a:srgbClr val="FF0000"/>
                </a:solidFill>
                <a:latin typeface="Sylfaen" panose="010A0502050306030303" pitchFamily="18" charset="0"/>
              </a:rPr>
              <a:t>2-</a:t>
            </a:r>
            <a:r>
              <a:rPr lang="en-US" dirty="0">
                <a:solidFill>
                  <a:srgbClr val="FF0000"/>
                </a:solidFill>
                <a:latin typeface="Sylfaen" panose="010A0502050306030303" pitchFamily="18" charset="0"/>
              </a:rPr>
              <a:t>, </a:t>
            </a:r>
            <a:r>
              <a:rPr lang="en-US" dirty="0" smtClean="0">
                <a:solidFill>
                  <a:srgbClr val="FF0000"/>
                </a:solidFill>
                <a:latin typeface="Sylfaen" panose="010A0502050306030303" pitchFamily="18" charset="0"/>
              </a:rPr>
              <a:t>HCO</a:t>
            </a:r>
            <a:r>
              <a:rPr lang="en-US" baseline="-25000" dirty="0" smtClean="0">
                <a:solidFill>
                  <a:srgbClr val="FF0000"/>
                </a:solidFill>
                <a:latin typeface="Sylfaen" panose="010A0502050306030303" pitchFamily="18" charset="0"/>
              </a:rPr>
              <a:t>3</a:t>
            </a:r>
            <a:r>
              <a:rPr lang="en-US" baseline="30000" dirty="0" smtClean="0">
                <a:solidFill>
                  <a:srgbClr val="FF0000"/>
                </a:solidFill>
                <a:latin typeface="Sylfaen" panose="010A0502050306030303" pitchFamily="18" charset="0"/>
              </a:rPr>
              <a:t>-</a:t>
            </a:r>
            <a:r>
              <a:rPr lang="en-US" dirty="0" smtClean="0">
                <a:solidFill>
                  <a:srgbClr val="FF0000"/>
                </a:solidFill>
                <a:latin typeface="Sylfaen" panose="010A0502050306030303" pitchFamily="18" charset="0"/>
              </a:rPr>
              <a:t> .</a:t>
            </a:r>
          </a:p>
          <a:p>
            <a:pPr marL="0" indent="0">
              <a:buNone/>
            </a:pPr>
            <a:r>
              <a:rPr lang="en-US" dirty="0" smtClean="0">
                <a:latin typeface="Sylfaen" panose="010A0502050306030303" pitchFamily="18" charset="0"/>
              </a:rPr>
              <a:t>Chloride (Cl</a:t>
            </a:r>
            <a:r>
              <a:rPr lang="en-US" baseline="30000" dirty="0" smtClean="0">
                <a:latin typeface="Sylfaen" panose="010A0502050306030303" pitchFamily="18" charset="0"/>
              </a:rPr>
              <a:t>-</a:t>
            </a:r>
            <a:r>
              <a:rPr lang="en-US" dirty="0" smtClean="0">
                <a:latin typeface="Sylfaen" panose="010A0502050306030303" pitchFamily="18" charset="0"/>
              </a:rPr>
              <a:t> ) determines by volumetric analysis, particularly- </a:t>
            </a:r>
            <a:r>
              <a:rPr lang="en-US" dirty="0" err="1" smtClean="0">
                <a:latin typeface="Sylfaen" panose="010A0502050306030303" pitchFamily="18" charset="0"/>
              </a:rPr>
              <a:t>Morh</a:t>
            </a:r>
            <a:r>
              <a:rPr lang="en-US" dirty="0" smtClean="0">
                <a:latin typeface="Sylfaen" panose="010A0502050306030303" pitchFamily="18" charset="0"/>
              </a:rPr>
              <a:t> method:</a:t>
            </a:r>
          </a:p>
          <a:p>
            <a:pPr marL="0" indent="0">
              <a:buNone/>
            </a:pPr>
            <a:endParaRPr lang="en-US" dirty="0" smtClean="0">
              <a:latin typeface="Sylfaen" panose="010A0502050306030303" pitchFamily="18" charset="0"/>
            </a:endParaRPr>
          </a:p>
          <a:p>
            <a:pPr marL="0" indent="0">
              <a:buNone/>
            </a:pPr>
            <a:r>
              <a:rPr lang="en-US" dirty="0" smtClean="0">
                <a:solidFill>
                  <a:srgbClr val="FF0000"/>
                </a:solidFill>
                <a:latin typeface="Sylfaen" panose="010A0502050306030303" pitchFamily="18" charset="0"/>
              </a:rPr>
              <a:t> </a:t>
            </a:r>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011" y="2053458"/>
            <a:ext cx="6858000" cy="4804542"/>
          </a:xfrm>
          <a:prstGeom prst="rect">
            <a:avLst/>
          </a:prstGeom>
        </p:spPr>
      </p:pic>
    </p:spTree>
    <p:extLst>
      <p:ext uri="{BB962C8B-B14F-4D97-AF65-F5344CB8AC3E}">
        <p14:creationId xmlns:p14="http://schemas.microsoft.com/office/powerpoint/2010/main" val="8006153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34842"/>
          </a:xfrm>
        </p:spPr>
        <p:txBody>
          <a:bodyPr>
            <a:normAutofit/>
          </a:bodyPr>
          <a:lstStyle/>
          <a:p>
            <a:r>
              <a:rPr lang="en-US" sz="3200" b="1" dirty="0">
                <a:latin typeface="Sylfaen" panose="010A0502050306030303" pitchFamily="18" charset="0"/>
              </a:rPr>
              <a:t>Main </a:t>
            </a:r>
            <a:r>
              <a:rPr lang="en-US" sz="3200" b="1" dirty="0" smtClean="0">
                <a:latin typeface="Sylfaen" panose="010A0502050306030303" pitchFamily="18" charset="0"/>
              </a:rPr>
              <a:t>ions in water:</a:t>
            </a:r>
            <a:endParaRPr lang="en-US" sz="3200" dirty="0"/>
          </a:p>
        </p:txBody>
      </p:sp>
      <p:sp>
        <p:nvSpPr>
          <p:cNvPr id="3" name="Content Placeholder 2"/>
          <p:cNvSpPr>
            <a:spLocks noGrp="1"/>
          </p:cNvSpPr>
          <p:nvPr>
            <p:ph sz="quarter" idx="13"/>
          </p:nvPr>
        </p:nvSpPr>
        <p:spPr>
          <a:xfrm>
            <a:off x="913774" y="1198179"/>
            <a:ext cx="10363826" cy="1710559"/>
          </a:xfrm>
        </p:spPr>
        <p:txBody>
          <a:bodyPr>
            <a:normAutofit fontScale="77500" lnSpcReduction="20000"/>
          </a:bodyPr>
          <a:lstStyle/>
          <a:p>
            <a:pPr marL="0" indent="0">
              <a:buNone/>
            </a:pPr>
            <a:r>
              <a:rPr lang="en-US" dirty="0" smtClean="0">
                <a:solidFill>
                  <a:srgbClr val="FF0000"/>
                </a:solidFill>
                <a:latin typeface="Sylfaen" panose="010A0502050306030303" pitchFamily="18" charset="0"/>
              </a:rPr>
              <a:t>The </a:t>
            </a:r>
            <a:r>
              <a:rPr lang="en-US" dirty="0">
                <a:solidFill>
                  <a:srgbClr val="FF0000"/>
                </a:solidFill>
                <a:latin typeface="Sylfaen" panose="010A0502050306030303" pitchFamily="18" charset="0"/>
              </a:rPr>
              <a:t>main anions are Cl</a:t>
            </a:r>
            <a:r>
              <a:rPr lang="en-US" baseline="30000" dirty="0">
                <a:solidFill>
                  <a:srgbClr val="FF0000"/>
                </a:solidFill>
                <a:latin typeface="Sylfaen" panose="010A0502050306030303" pitchFamily="18" charset="0"/>
              </a:rPr>
              <a:t>-</a:t>
            </a:r>
            <a:r>
              <a:rPr lang="en-US" dirty="0">
                <a:solidFill>
                  <a:srgbClr val="FF0000"/>
                </a:solidFill>
                <a:latin typeface="Sylfaen" panose="010A0502050306030303" pitchFamily="18" charset="0"/>
              </a:rPr>
              <a:t> , SO</a:t>
            </a:r>
            <a:r>
              <a:rPr lang="en-US" baseline="-25000" dirty="0">
                <a:solidFill>
                  <a:srgbClr val="FF0000"/>
                </a:solidFill>
                <a:latin typeface="Sylfaen" panose="010A0502050306030303" pitchFamily="18" charset="0"/>
              </a:rPr>
              <a:t>4</a:t>
            </a:r>
            <a:r>
              <a:rPr lang="en-US" dirty="0">
                <a:solidFill>
                  <a:srgbClr val="FF0000"/>
                </a:solidFill>
                <a:latin typeface="Sylfaen" panose="010A0502050306030303" pitchFamily="18" charset="0"/>
              </a:rPr>
              <a:t> </a:t>
            </a:r>
            <a:r>
              <a:rPr lang="en-US" baseline="30000" dirty="0">
                <a:solidFill>
                  <a:srgbClr val="FF0000"/>
                </a:solidFill>
                <a:latin typeface="Sylfaen" panose="010A0502050306030303" pitchFamily="18" charset="0"/>
              </a:rPr>
              <a:t>2-</a:t>
            </a:r>
            <a:r>
              <a:rPr lang="en-US" dirty="0">
                <a:solidFill>
                  <a:srgbClr val="FF0000"/>
                </a:solidFill>
                <a:latin typeface="Sylfaen" panose="010A0502050306030303" pitchFamily="18" charset="0"/>
              </a:rPr>
              <a:t>, </a:t>
            </a:r>
            <a:r>
              <a:rPr lang="en-US" dirty="0" smtClean="0">
                <a:solidFill>
                  <a:srgbClr val="FF0000"/>
                </a:solidFill>
                <a:latin typeface="Sylfaen" panose="010A0502050306030303" pitchFamily="18" charset="0"/>
              </a:rPr>
              <a:t>HCO</a:t>
            </a:r>
            <a:r>
              <a:rPr lang="en-US" baseline="-25000" dirty="0" smtClean="0">
                <a:solidFill>
                  <a:srgbClr val="FF0000"/>
                </a:solidFill>
                <a:latin typeface="Sylfaen" panose="010A0502050306030303" pitchFamily="18" charset="0"/>
              </a:rPr>
              <a:t>3</a:t>
            </a:r>
            <a:r>
              <a:rPr lang="en-US" baseline="30000" dirty="0" smtClean="0">
                <a:solidFill>
                  <a:srgbClr val="FF0000"/>
                </a:solidFill>
                <a:latin typeface="Sylfaen" panose="010A0502050306030303" pitchFamily="18" charset="0"/>
              </a:rPr>
              <a:t>-</a:t>
            </a:r>
            <a:r>
              <a:rPr lang="en-US" dirty="0" smtClean="0">
                <a:solidFill>
                  <a:srgbClr val="FF0000"/>
                </a:solidFill>
                <a:latin typeface="Sylfaen" panose="010A0502050306030303" pitchFamily="18" charset="0"/>
              </a:rPr>
              <a:t> .</a:t>
            </a:r>
          </a:p>
          <a:p>
            <a:pPr marL="0" indent="0">
              <a:buNone/>
            </a:pPr>
            <a:r>
              <a:rPr lang="en-US" dirty="0" smtClean="0">
                <a:latin typeface="Sylfaen" panose="010A0502050306030303" pitchFamily="18" charset="0"/>
              </a:rPr>
              <a:t>Sulfate (</a:t>
            </a:r>
            <a:r>
              <a:rPr lang="en-US" dirty="0" smtClean="0">
                <a:solidFill>
                  <a:srgbClr val="FF0000"/>
                </a:solidFill>
                <a:latin typeface="Sylfaen" panose="010A0502050306030303" pitchFamily="18" charset="0"/>
              </a:rPr>
              <a:t>SO</a:t>
            </a:r>
            <a:r>
              <a:rPr lang="en-US" baseline="-25000" dirty="0" smtClean="0">
                <a:solidFill>
                  <a:srgbClr val="FF0000"/>
                </a:solidFill>
                <a:latin typeface="Sylfaen" panose="010A0502050306030303" pitchFamily="18" charset="0"/>
              </a:rPr>
              <a:t>4</a:t>
            </a:r>
            <a:r>
              <a:rPr lang="en-US" dirty="0" smtClean="0">
                <a:solidFill>
                  <a:srgbClr val="FF0000"/>
                </a:solidFill>
                <a:latin typeface="Sylfaen" panose="010A0502050306030303" pitchFamily="18" charset="0"/>
              </a:rPr>
              <a:t> </a:t>
            </a:r>
            <a:r>
              <a:rPr lang="en-US" baseline="30000" dirty="0">
                <a:solidFill>
                  <a:srgbClr val="FF0000"/>
                </a:solidFill>
                <a:latin typeface="Sylfaen" panose="010A0502050306030303" pitchFamily="18" charset="0"/>
              </a:rPr>
              <a:t>2- </a:t>
            </a:r>
            <a:r>
              <a:rPr lang="en-US" dirty="0" smtClean="0">
                <a:latin typeface="Sylfaen" panose="010A0502050306030303" pitchFamily="18" charset="0"/>
              </a:rPr>
              <a:t>) determines by colorimetric  analysis, particularly- </a:t>
            </a:r>
            <a:r>
              <a:rPr lang="en-US" dirty="0" err="1" smtClean="0">
                <a:latin typeface="Sylfaen" panose="010A0502050306030303" pitchFamily="18" charset="0"/>
              </a:rPr>
              <a:t>turbidymetric</a:t>
            </a:r>
            <a:r>
              <a:rPr lang="en-US" dirty="0" smtClean="0">
                <a:latin typeface="Sylfaen" panose="010A0502050306030303" pitchFamily="18" charset="0"/>
              </a:rPr>
              <a:t> method:</a:t>
            </a:r>
          </a:p>
          <a:p>
            <a:pPr marL="0" indent="0">
              <a:buNone/>
            </a:pPr>
            <a:endParaRPr lang="en-US" dirty="0" smtClean="0">
              <a:latin typeface="Sylfaen" panose="010A0502050306030303" pitchFamily="18" charset="0"/>
            </a:endParaRPr>
          </a:p>
          <a:p>
            <a:pPr marL="0" indent="0">
              <a:buNone/>
            </a:pPr>
            <a:r>
              <a:rPr lang="en-US" dirty="0" smtClean="0">
                <a:solidFill>
                  <a:srgbClr val="FF0000"/>
                </a:solidFill>
                <a:latin typeface="Sylfaen" panose="010A0502050306030303" pitchFamily="18" charset="0"/>
              </a:rPr>
              <a:t> </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491358" y="2151994"/>
            <a:ext cx="5738647" cy="43039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735" y="2151994"/>
            <a:ext cx="5543550" cy="3657600"/>
          </a:xfrm>
          <a:prstGeom prst="rect">
            <a:avLst/>
          </a:prstGeom>
        </p:spPr>
      </p:pic>
    </p:spTree>
    <p:extLst>
      <p:ext uri="{BB962C8B-B14F-4D97-AF65-F5344CB8AC3E}">
        <p14:creationId xmlns:p14="http://schemas.microsoft.com/office/powerpoint/2010/main" val="2432893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634842"/>
          </a:xfrm>
        </p:spPr>
        <p:txBody>
          <a:bodyPr>
            <a:normAutofit/>
          </a:bodyPr>
          <a:lstStyle/>
          <a:p>
            <a:r>
              <a:rPr lang="en-US" sz="3200" b="1" dirty="0">
                <a:latin typeface="Sylfaen" panose="010A0502050306030303" pitchFamily="18" charset="0"/>
              </a:rPr>
              <a:t>Main </a:t>
            </a:r>
            <a:r>
              <a:rPr lang="en-US" sz="3200" b="1" dirty="0" smtClean="0">
                <a:latin typeface="Sylfaen" panose="010A0502050306030303" pitchFamily="18" charset="0"/>
              </a:rPr>
              <a:t>ions in water:</a:t>
            </a:r>
            <a:endParaRPr lang="en-US" sz="3200" dirty="0"/>
          </a:p>
        </p:txBody>
      </p:sp>
      <p:sp>
        <p:nvSpPr>
          <p:cNvPr id="3" name="Content Placeholder 2"/>
          <p:cNvSpPr>
            <a:spLocks noGrp="1"/>
          </p:cNvSpPr>
          <p:nvPr>
            <p:ph sz="quarter" idx="13"/>
          </p:nvPr>
        </p:nvSpPr>
        <p:spPr>
          <a:xfrm>
            <a:off x="913774" y="1198178"/>
            <a:ext cx="10363826" cy="4493173"/>
          </a:xfrm>
        </p:spPr>
        <p:txBody>
          <a:bodyPr>
            <a:normAutofit/>
          </a:bodyPr>
          <a:lstStyle/>
          <a:p>
            <a:pPr marL="0" indent="0">
              <a:buNone/>
            </a:pPr>
            <a:r>
              <a:rPr lang="en-US" dirty="0" smtClean="0">
                <a:solidFill>
                  <a:srgbClr val="FF0000"/>
                </a:solidFill>
                <a:latin typeface="Sylfaen" panose="010A0502050306030303" pitchFamily="18" charset="0"/>
              </a:rPr>
              <a:t>The </a:t>
            </a:r>
            <a:r>
              <a:rPr lang="en-US" dirty="0">
                <a:solidFill>
                  <a:srgbClr val="FF0000"/>
                </a:solidFill>
                <a:latin typeface="Sylfaen" panose="010A0502050306030303" pitchFamily="18" charset="0"/>
              </a:rPr>
              <a:t>main anions are Cl</a:t>
            </a:r>
            <a:r>
              <a:rPr lang="en-US" baseline="30000" dirty="0">
                <a:solidFill>
                  <a:srgbClr val="FF0000"/>
                </a:solidFill>
                <a:latin typeface="Sylfaen" panose="010A0502050306030303" pitchFamily="18" charset="0"/>
              </a:rPr>
              <a:t>-</a:t>
            </a:r>
            <a:r>
              <a:rPr lang="en-US" dirty="0">
                <a:solidFill>
                  <a:srgbClr val="FF0000"/>
                </a:solidFill>
                <a:latin typeface="Sylfaen" panose="010A0502050306030303" pitchFamily="18" charset="0"/>
              </a:rPr>
              <a:t> , SO</a:t>
            </a:r>
            <a:r>
              <a:rPr lang="en-US" baseline="-25000" dirty="0">
                <a:solidFill>
                  <a:srgbClr val="FF0000"/>
                </a:solidFill>
                <a:latin typeface="Sylfaen" panose="010A0502050306030303" pitchFamily="18" charset="0"/>
              </a:rPr>
              <a:t>4</a:t>
            </a:r>
            <a:r>
              <a:rPr lang="en-US" dirty="0">
                <a:solidFill>
                  <a:srgbClr val="FF0000"/>
                </a:solidFill>
                <a:latin typeface="Sylfaen" panose="010A0502050306030303" pitchFamily="18" charset="0"/>
              </a:rPr>
              <a:t> </a:t>
            </a:r>
            <a:r>
              <a:rPr lang="en-US" baseline="30000" dirty="0">
                <a:solidFill>
                  <a:srgbClr val="FF0000"/>
                </a:solidFill>
                <a:latin typeface="Sylfaen" panose="010A0502050306030303" pitchFamily="18" charset="0"/>
              </a:rPr>
              <a:t>2-</a:t>
            </a:r>
            <a:r>
              <a:rPr lang="en-US" dirty="0">
                <a:solidFill>
                  <a:srgbClr val="FF0000"/>
                </a:solidFill>
                <a:latin typeface="Sylfaen" panose="010A0502050306030303" pitchFamily="18" charset="0"/>
              </a:rPr>
              <a:t>, </a:t>
            </a:r>
            <a:r>
              <a:rPr lang="en-US" dirty="0" smtClean="0">
                <a:solidFill>
                  <a:srgbClr val="FF0000"/>
                </a:solidFill>
                <a:latin typeface="Sylfaen" panose="010A0502050306030303" pitchFamily="18" charset="0"/>
              </a:rPr>
              <a:t>HCO</a:t>
            </a:r>
            <a:r>
              <a:rPr lang="en-US" baseline="-25000" dirty="0" smtClean="0">
                <a:solidFill>
                  <a:srgbClr val="FF0000"/>
                </a:solidFill>
                <a:latin typeface="Sylfaen" panose="010A0502050306030303" pitchFamily="18" charset="0"/>
              </a:rPr>
              <a:t>3</a:t>
            </a:r>
            <a:r>
              <a:rPr lang="en-US" baseline="30000" dirty="0" smtClean="0">
                <a:solidFill>
                  <a:srgbClr val="FF0000"/>
                </a:solidFill>
                <a:latin typeface="Sylfaen" panose="010A0502050306030303" pitchFamily="18" charset="0"/>
              </a:rPr>
              <a:t>-</a:t>
            </a:r>
            <a:r>
              <a:rPr lang="en-US" dirty="0" smtClean="0">
                <a:solidFill>
                  <a:srgbClr val="FF0000"/>
                </a:solidFill>
                <a:latin typeface="Sylfaen" panose="010A0502050306030303" pitchFamily="18" charset="0"/>
              </a:rPr>
              <a:t> .</a:t>
            </a:r>
          </a:p>
          <a:p>
            <a:pPr marL="0" indent="0">
              <a:buNone/>
            </a:pPr>
            <a:endParaRPr lang="en-US" dirty="0" smtClean="0">
              <a:latin typeface="Sylfaen" panose="010A0502050306030303" pitchFamily="18" charset="0"/>
            </a:endParaRPr>
          </a:p>
          <a:p>
            <a:pPr marL="0" indent="0">
              <a:buNone/>
            </a:pPr>
            <a:r>
              <a:rPr lang="en-US" dirty="0" smtClean="0">
                <a:latin typeface="Sylfaen" panose="010A0502050306030303" pitchFamily="18" charset="0"/>
              </a:rPr>
              <a:t>hydro carbonate (</a:t>
            </a:r>
            <a:r>
              <a:rPr lang="en-US" dirty="0" smtClean="0">
                <a:solidFill>
                  <a:srgbClr val="FF0000"/>
                </a:solidFill>
                <a:latin typeface="Sylfaen" panose="010A0502050306030303" pitchFamily="18" charset="0"/>
              </a:rPr>
              <a:t>HCO</a:t>
            </a:r>
            <a:r>
              <a:rPr lang="en-US" baseline="-25000" dirty="0" smtClean="0">
                <a:solidFill>
                  <a:srgbClr val="FF0000"/>
                </a:solidFill>
                <a:latin typeface="Sylfaen" panose="010A0502050306030303" pitchFamily="18" charset="0"/>
              </a:rPr>
              <a:t>3</a:t>
            </a:r>
            <a:r>
              <a:rPr lang="en-US" baseline="30000" dirty="0" smtClean="0">
                <a:solidFill>
                  <a:srgbClr val="FF0000"/>
                </a:solidFill>
                <a:latin typeface="Sylfaen" panose="010A0502050306030303" pitchFamily="18" charset="0"/>
              </a:rPr>
              <a:t>- </a:t>
            </a:r>
            <a:r>
              <a:rPr lang="en-US" dirty="0" smtClean="0">
                <a:latin typeface="Sylfaen" panose="010A0502050306030303" pitchFamily="18" charset="0"/>
              </a:rPr>
              <a:t>) determines by volumetric  analysis, particularly- neutralization titration method:</a:t>
            </a:r>
          </a:p>
          <a:p>
            <a:pPr>
              <a:buFont typeface="Wingdings" panose="05000000000000000000" pitchFamily="2" charset="2"/>
              <a:buChar char="Ø"/>
            </a:pPr>
            <a:r>
              <a:rPr lang="en-US" dirty="0" smtClean="0">
                <a:latin typeface="Sylfaen" panose="010A0502050306030303" pitchFamily="18" charset="0"/>
              </a:rPr>
              <a:t>Titration by 0.1 N </a:t>
            </a:r>
            <a:r>
              <a:rPr lang="en-US" dirty="0" err="1" smtClean="0">
                <a:latin typeface="Sylfaen" panose="010A0502050306030303" pitchFamily="18" charset="0"/>
              </a:rPr>
              <a:t>HCl</a:t>
            </a:r>
            <a:r>
              <a:rPr lang="en-US" dirty="0" smtClean="0">
                <a:latin typeface="Sylfaen" panose="010A0502050306030303" pitchFamily="18" charset="0"/>
              </a:rPr>
              <a:t> solution</a:t>
            </a:r>
          </a:p>
          <a:p>
            <a:pPr>
              <a:buFont typeface="Wingdings" panose="05000000000000000000" pitchFamily="2" charset="2"/>
              <a:buChar char="Ø"/>
            </a:pPr>
            <a:r>
              <a:rPr lang="en-US" dirty="0" smtClean="0">
                <a:latin typeface="Sylfaen" panose="010A0502050306030303" pitchFamily="18" charset="0"/>
              </a:rPr>
              <a:t>Indicator methyl orange</a:t>
            </a:r>
          </a:p>
          <a:p>
            <a:pPr>
              <a:buFont typeface="Wingdings" panose="05000000000000000000" pitchFamily="2" charset="2"/>
              <a:buChar char="Ø"/>
            </a:pPr>
            <a:r>
              <a:rPr lang="en-US" dirty="0" smtClean="0">
                <a:latin typeface="Sylfaen" panose="010A0502050306030303" pitchFamily="18" charset="0"/>
              </a:rPr>
              <a:t>Color change orange to pink.</a:t>
            </a:r>
          </a:p>
          <a:p>
            <a:pPr marL="0" indent="0">
              <a:buNone/>
            </a:pPr>
            <a:endParaRPr lang="en-US" dirty="0" smtClean="0">
              <a:latin typeface="Sylfaen" panose="010A0502050306030303" pitchFamily="18" charset="0"/>
            </a:endParaRPr>
          </a:p>
          <a:p>
            <a:pPr marL="0" indent="0">
              <a:buNone/>
            </a:pPr>
            <a:r>
              <a:rPr lang="en-US" dirty="0" smtClean="0">
                <a:solidFill>
                  <a:srgbClr val="FF0000"/>
                </a:solidFill>
                <a:latin typeface="Sylfaen" panose="010A0502050306030303" pitchFamily="18" charset="0"/>
              </a:rPr>
              <a:t> </a:t>
            </a:r>
            <a:endParaRPr lang="en-US" dirty="0">
              <a:solidFill>
                <a:srgbClr val="FF0000"/>
              </a:solidFill>
            </a:endParaRPr>
          </a:p>
        </p:txBody>
      </p:sp>
    </p:spTree>
    <p:extLst>
      <p:ext uri="{BB962C8B-B14F-4D97-AF65-F5344CB8AC3E}">
        <p14:creationId xmlns:p14="http://schemas.microsoft.com/office/powerpoint/2010/main" val="36482384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Sylfaen" panose="010A0502050306030303" pitchFamily="18" charset="0"/>
              </a:rPr>
              <a:t>Main </a:t>
            </a:r>
            <a:r>
              <a:rPr lang="en-US" sz="3200" b="1" dirty="0" smtClean="0">
                <a:latin typeface="Sylfaen" panose="010A0502050306030303" pitchFamily="18" charset="0"/>
              </a:rPr>
              <a:t>ions in water:</a:t>
            </a:r>
            <a:endParaRPr lang="en-US" sz="3200" dirty="0"/>
          </a:p>
        </p:txBody>
      </p:sp>
      <p:sp>
        <p:nvSpPr>
          <p:cNvPr id="3" name="Content Placeholder 2"/>
          <p:cNvSpPr>
            <a:spLocks noGrp="1"/>
          </p:cNvSpPr>
          <p:nvPr>
            <p:ph sz="quarter" idx="13"/>
          </p:nvPr>
        </p:nvSpPr>
        <p:spPr>
          <a:xfrm>
            <a:off x="913774" y="1860332"/>
            <a:ext cx="10363826" cy="3930868"/>
          </a:xfrm>
        </p:spPr>
        <p:txBody>
          <a:bodyPr/>
          <a:lstStyle/>
          <a:p>
            <a:pPr marL="0" indent="0">
              <a:buNone/>
            </a:pPr>
            <a:r>
              <a:rPr lang="en-US" dirty="0" smtClean="0">
                <a:solidFill>
                  <a:srgbClr val="FF0000"/>
                </a:solidFill>
                <a:latin typeface="Sylfaen" panose="010A0502050306030303" pitchFamily="18" charset="0"/>
              </a:rPr>
              <a:t>the </a:t>
            </a:r>
            <a:r>
              <a:rPr lang="en-US" dirty="0">
                <a:solidFill>
                  <a:srgbClr val="FF0000"/>
                </a:solidFill>
                <a:latin typeface="Sylfaen" panose="010A0502050306030303" pitchFamily="18" charset="0"/>
              </a:rPr>
              <a:t>main cations are Ca</a:t>
            </a:r>
            <a:r>
              <a:rPr lang="en-US" baseline="30000" dirty="0">
                <a:solidFill>
                  <a:srgbClr val="FF0000"/>
                </a:solidFill>
                <a:latin typeface="Sylfaen" panose="010A0502050306030303" pitchFamily="18" charset="0"/>
              </a:rPr>
              <a:t>2</a:t>
            </a:r>
            <a:r>
              <a:rPr lang="en-US" baseline="30000" dirty="0" smtClean="0">
                <a:solidFill>
                  <a:srgbClr val="FF0000"/>
                </a:solidFill>
                <a:latin typeface="Sylfaen" panose="010A0502050306030303" pitchFamily="18" charset="0"/>
              </a:rPr>
              <a:t>+</a:t>
            </a:r>
            <a:r>
              <a:rPr lang="en-US" dirty="0" smtClean="0">
                <a:solidFill>
                  <a:srgbClr val="FF0000"/>
                </a:solidFill>
                <a:latin typeface="Sylfaen" panose="010A0502050306030303" pitchFamily="18" charset="0"/>
              </a:rPr>
              <a:t>; Mg</a:t>
            </a:r>
            <a:r>
              <a:rPr lang="en-US" baseline="30000" dirty="0" smtClean="0">
                <a:solidFill>
                  <a:srgbClr val="FF0000"/>
                </a:solidFill>
                <a:latin typeface="Sylfaen" panose="010A0502050306030303" pitchFamily="18" charset="0"/>
              </a:rPr>
              <a:t>2+</a:t>
            </a:r>
            <a:r>
              <a:rPr lang="en-US" dirty="0" smtClean="0">
                <a:solidFill>
                  <a:srgbClr val="FF0000"/>
                </a:solidFill>
                <a:latin typeface="Sylfaen" panose="010A0502050306030303" pitchFamily="18" charset="0"/>
              </a:rPr>
              <a:t> ; Na</a:t>
            </a:r>
            <a:r>
              <a:rPr lang="en-US" baseline="30000" dirty="0">
                <a:solidFill>
                  <a:srgbClr val="FF0000"/>
                </a:solidFill>
                <a:latin typeface="Sylfaen" panose="010A0502050306030303" pitchFamily="18" charset="0"/>
              </a:rPr>
              <a:t>+</a:t>
            </a:r>
            <a:r>
              <a:rPr lang="en-US" dirty="0">
                <a:solidFill>
                  <a:srgbClr val="FF0000"/>
                </a:solidFill>
                <a:latin typeface="Sylfaen" panose="010A0502050306030303" pitchFamily="18" charset="0"/>
              </a:rPr>
              <a:t> </a:t>
            </a:r>
            <a:r>
              <a:rPr lang="en-US" dirty="0" smtClean="0">
                <a:solidFill>
                  <a:srgbClr val="FF0000"/>
                </a:solidFill>
                <a:latin typeface="Sylfaen" panose="010A0502050306030303" pitchFamily="18" charset="0"/>
              </a:rPr>
              <a:t> and </a:t>
            </a:r>
            <a:r>
              <a:rPr lang="en-US" dirty="0">
                <a:solidFill>
                  <a:srgbClr val="FF0000"/>
                </a:solidFill>
                <a:latin typeface="Sylfaen" panose="010A0502050306030303" pitchFamily="18" charset="0"/>
              </a:rPr>
              <a:t>K</a:t>
            </a:r>
            <a:r>
              <a:rPr lang="en-US" baseline="30000" dirty="0">
                <a:solidFill>
                  <a:srgbClr val="FF0000"/>
                </a:solidFill>
                <a:latin typeface="Sylfaen" panose="010A0502050306030303" pitchFamily="18" charset="0"/>
              </a:rPr>
              <a:t>+</a:t>
            </a:r>
            <a:r>
              <a:rPr lang="en-US" dirty="0">
                <a:solidFill>
                  <a:srgbClr val="FF0000"/>
                </a:solidFill>
                <a:latin typeface="Sylfaen" panose="010A0502050306030303" pitchFamily="18" charset="0"/>
              </a:rPr>
              <a:t> </a:t>
            </a:r>
            <a:r>
              <a:rPr lang="en-US" dirty="0" smtClean="0">
                <a:latin typeface="Sylfaen" panose="010A0502050306030303" pitchFamily="18" charset="0"/>
              </a:rPr>
              <a:t>. </a:t>
            </a:r>
            <a:endParaRPr lang="en-US" dirty="0">
              <a:latin typeface="Sylfaen" panose="010A0502050306030303" pitchFamily="18" charset="0"/>
            </a:endParaRPr>
          </a:p>
          <a:p>
            <a:r>
              <a:rPr lang="en-US" dirty="0" smtClean="0">
                <a:latin typeface="Sylfaen" panose="010A0502050306030303" pitchFamily="18" charset="0"/>
              </a:rPr>
              <a:t>Calcium and magnesium (Ca</a:t>
            </a:r>
            <a:r>
              <a:rPr lang="en-US" baseline="30000" dirty="0" smtClean="0">
                <a:latin typeface="Sylfaen" panose="010A0502050306030303" pitchFamily="18" charset="0"/>
              </a:rPr>
              <a:t>2</a:t>
            </a:r>
            <a:r>
              <a:rPr lang="en-US" baseline="30000" dirty="0">
                <a:latin typeface="Sylfaen" panose="010A0502050306030303" pitchFamily="18" charset="0"/>
              </a:rPr>
              <a:t>+</a:t>
            </a:r>
            <a:r>
              <a:rPr lang="en-US" dirty="0">
                <a:latin typeface="Sylfaen" panose="010A0502050306030303" pitchFamily="18" charset="0"/>
              </a:rPr>
              <a:t>; Mg</a:t>
            </a:r>
            <a:r>
              <a:rPr lang="en-US" baseline="30000" dirty="0">
                <a:latin typeface="Sylfaen" panose="010A0502050306030303" pitchFamily="18" charset="0"/>
              </a:rPr>
              <a:t>2</a:t>
            </a:r>
            <a:r>
              <a:rPr lang="en-US" baseline="30000" dirty="0" smtClean="0">
                <a:latin typeface="Sylfaen" panose="010A0502050306030303" pitchFamily="18" charset="0"/>
              </a:rPr>
              <a:t>+</a:t>
            </a:r>
            <a:r>
              <a:rPr lang="en-US" dirty="0" smtClean="0">
                <a:latin typeface="Sylfaen" panose="010A0502050306030303" pitchFamily="18" charset="0"/>
              </a:rPr>
              <a:t> ) determine by </a:t>
            </a:r>
            <a:r>
              <a:rPr lang="en-US" dirty="0">
                <a:latin typeface="Sylfaen" panose="010A0502050306030303" pitchFamily="18" charset="0"/>
              </a:rPr>
              <a:t>volumetric  analysis, particularly-</a:t>
            </a:r>
            <a:r>
              <a:rPr lang="en-US" dirty="0" smtClean="0">
                <a:latin typeface="Sylfaen" panose="010A0502050306030303" pitchFamily="18" charset="0"/>
              </a:rPr>
              <a:t> complex formation titration.</a:t>
            </a:r>
          </a:p>
          <a:p>
            <a:r>
              <a:rPr lang="en-US" dirty="0" smtClean="0">
                <a:latin typeface="Sylfaen" panose="010A0502050306030303" pitchFamily="18" charset="0"/>
              </a:rPr>
              <a:t>Titrant is 0.1 N EDTA</a:t>
            </a:r>
          </a:p>
          <a:p>
            <a:r>
              <a:rPr lang="en-US" dirty="0" smtClean="0">
                <a:latin typeface="Sylfaen" panose="010A0502050306030303" pitchFamily="18" charset="0"/>
              </a:rPr>
              <a:t>Indicator is </a:t>
            </a:r>
            <a:r>
              <a:rPr lang="en-US" dirty="0" err="1" smtClean="0">
                <a:latin typeface="Sylfaen" panose="010A0502050306030303" pitchFamily="18" charset="0"/>
              </a:rPr>
              <a:t>eriocrome</a:t>
            </a:r>
            <a:r>
              <a:rPr lang="en-US" dirty="0" smtClean="0">
                <a:latin typeface="Sylfaen" panose="010A0502050306030303" pitchFamily="18" charset="0"/>
              </a:rPr>
              <a:t> black</a:t>
            </a:r>
          </a:p>
          <a:p>
            <a:r>
              <a:rPr lang="en-US" dirty="0" smtClean="0">
                <a:latin typeface="Sylfaen" panose="010A0502050306030303" pitchFamily="18" charset="0"/>
              </a:rPr>
              <a:t>Color change wine red to blue.</a:t>
            </a:r>
          </a:p>
          <a:p>
            <a:endParaRPr lang="en-US" dirty="0"/>
          </a:p>
        </p:txBody>
      </p:sp>
    </p:spTree>
    <p:extLst>
      <p:ext uri="{BB962C8B-B14F-4D97-AF65-F5344CB8AC3E}">
        <p14:creationId xmlns:p14="http://schemas.microsoft.com/office/powerpoint/2010/main" val="23250602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Sylfaen" panose="010A0502050306030303" pitchFamily="18" charset="0"/>
              </a:rPr>
              <a:t>Main </a:t>
            </a:r>
            <a:r>
              <a:rPr lang="en-US" sz="3200" b="1" dirty="0" smtClean="0">
                <a:latin typeface="Sylfaen" panose="010A0502050306030303" pitchFamily="18" charset="0"/>
              </a:rPr>
              <a:t>ions in water:</a:t>
            </a:r>
            <a:endParaRPr lang="en-US" sz="3200" dirty="0"/>
          </a:p>
        </p:txBody>
      </p:sp>
      <p:sp>
        <p:nvSpPr>
          <p:cNvPr id="3" name="Content Placeholder 2"/>
          <p:cNvSpPr>
            <a:spLocks noGrp="1"/>
          </p:cNvSpPr>
          <p:nvPr>
            <p:ph sz="quarter" idx="13"/>
          </p:nvPr>
        </p:nvSpPr>
        <p:spPr>
          <a:xfrm>
            <a:off x="913774" y="1860332"/>
            <a:ext cx="10363826" cy="3930868"/>
          </a:xfrm>
        </p:spPr>
        <p:txBody>
          <a:bodyPr/>
          <a:lstStyle/>
          <a:p>
            <a:pPr marL="0" indent="0">
              <a:buNone/>
            </a:pPr>
            <a:r>
              <a:rPr lang="en-US" dirty="0" smtClean="0">
                <a:solidFill>
                  <a:srgbClr val="FF0000"/>
                </a:solidFill>
                <a:latin typeface="Sylfaen" panose="010A0502050306030303" pitchFamily="18" charset="0"/>
              </a:rPr>
              <a:t>the </a:t>
            </a:r>
            <a:r>
              <a:rPr lang="en-US" dirty="0">
                <a:solidFill>
                  <a:srgbClr val="FF0000"/>
                </a:solidFill>
                <a:latin typeface="Sylfaen" panose="010A0502050306030303" pitchFamily="18" charset="0"/>
              </a:rPr>
              <a:t>main cations are Ca</a:t>
            </a:r>
            <a:r>
              <a:rPr lang="en-US" baseline="30000" dirty="0">
                <a:solidFill>
                  <a:srgbClr val="FF0000"/>
                </a:solidFill>
                <a:latin typeface="Sylfaen" panose="010A0502050306030303" pitchFamily="18" charset="0"/>
              </a:rPr>
              <a:t>2</a:t>
            </a:r>
            <a:r>
              <a:rPr lang="en-US" baseline="30000" dirty="0" smtClean="0">
                <a:solidFill>
                  <a:srgbClr val="FF0000"/>
                </a:solidFill>
                <a:latin typeface="Sylfaen" panose="010A0502050306030303" pitchFamily="18" charset="0"/>
              </a:rPr>
              <a:t>+</a:t>
            </a:r>
            <a:r>
              <a:rPr lang="en-US" dirty="0" smtClean="0">
                <a:solidFill>
                  <a:srgbClr val="FF0000"/>
                </a:solidFill>
                <a:latin typeface="Sylfaen" panose="010A0502050306030303" pitchFamily="18" charset="0"/>
              </a:rPr>
              <a:t>; Mg</a:t>
            </a:r>
            <a:r>
              <a:rPr lang="en-US" baseline="30000" dirty="0" smtClean="0">
                <a:solidFill>
                  <a:srgbClr val="FF0000"/>
                </a:solidFill>
                <a:latin typeface="Sylfaen" panose="010A0502050306030303" pitchFamily="18" charset="0"/>
              </a:rPr>
              <a:t>2+</a:t>
            </a:r>
            <a:r>
              <a:rPr lang="en-US" dirty="0" smtClean="0">
                <a:solidFill>
                  <a:srgbClr val="FF0000"/>
                </a:solidFill>
                <a:latin typeface="Sylfaen" panose="010A0502050306030303" pitchFamily="18" charset="0"/>
              </a:rPr>
              <a:t> ; Na</a:t>
            </a:r>
            <a:r>
              <a:rPr lang="en-US" baseline="30000" dirty="0">
                <a:solidFill>
                  <a:srgbClr val="FF0000"/>
                </a:solidFill>
                <a:latin typeface="Sylfaen" panose="010A0502050306030303" pitchFamily="18" charset="0"/>
              </a:rPr>
              <a:t>+</a:t>
            </a:r>
            <a:r>
              <a:rPr lang="en-US" dirty="0">
                <a:solidFill>
                  <a:srgbClr val="FF0000"/>
                </a:solidFill>
                <a:latin typeface="Sylfaen" panose="010A0502050306030303" pitchFamily="18" charset="0"/>
              </a:rPr>
              <a:t> </a:t>
            </a:r>
            <a:r>
              <a:rPr lang="en-US" dirty="0" smtClean="0">
                <a:solidFill>
                  <a:srgbClr val="FF0000"/>
                </a:solidFill>
                <a:latin typeface="Sylfaen" panose="010A0502050306030303" pitchFamily="18" charset="0"/>
              </a:rPr>
              <a:t> and </a:t>
            </a:r>
            <a:r>
              <a:rPr lang="en-US" dirty="0">
                <a:solidFill>
                  <a:srgbClr val="FF0000"/>
                </a:solidFill>
                <a:latin typeface="Sylfaen" panose="010A0502050306030303" pitchFamily="18" charset="0"/>
              </a:rPr>
              <a:t>K</a:t>
            </a:r>
            <a:r>
              <a:rPr lang="en-US" baseline="30000" dirty="0">
                <a:solidFill>
                  <a:srgbClr val="FF0000"/>
                </a:solidFill>
                <a:latin typeface="Sylfaen" panose="010A0502050306030303" pitchFamily="18" charset="0"/>
              </a:rPr>
              <a:t>+</a:t>
            </a:r>
            <a:r>
              <a:rPr lang="en-US" dirty="0">
                <a:solidFill>
                  <a:srgbClr val="FF0000"/>
                </a:solidFill>
                <a:latin typeface="Sylfaen" panose="010A0502050306030303" pitchFamily="18" charset="0"/>
              </a:rPr>
              <a:t> </a:t>
            </a:r>
            <a:r>
              <a:rPr lang="en-US" dirty="0" smtClean="0">
                <a:latin typeface="Sylfaen" panose="010A0502050306030303" pitchFamily="18" charset="0"/>
              </a:rPr>
              <a:t>. </a:t>
            </a:r>
            <a:endParaRPr lang="en-US" dirty="0">
              <a:latin typeface="Sylfaen" panose="010A0502050306030303" pitchFamily="18" charset="0"/>
            </a:endParaRPr>
          </a:p>
          <a:p>
            <a:r>
              <a:rPr lang="en-US" dirty="0" smtClean="0">
                <a:latin typeface="Sylfaen" panose="010A0502050306030303" pitchFamily="18" charset="0"/>
              </a:rPr>
              <a:t>Sodium and potassium (Na</a:t>
            </a:r>
            <a:r>
              <a:rPr lang="en-US" baseline="30000" dirty="0">
                <a:latin typeface="Sylfaen" panose="010A0502050306030303" pitchFamily="18" charset="0"/>
              </a:rPr>
              <a:t>+</a:t>
            </a:r>
            <a:r>
              <a:rPr lang="en-US" dirty="0">
                <a:latin typeface="Sylfaen" panose="010A0502050306030303" pitchFamily="18" charset="0"/>
              </a:rPr>
              <a:t>  and K</a:t>
            </a:r>
            <a:r>
              <a:rPr lang="en-US" baseline="30000" dirty="0">
                <a:latin typeface="Sylfaen" panose="010A0502050306030303" pitchFamily="18" charset="0"/>
              </a:rPr>
              <a:t>+</a:t>
            </a:r>
            <a:r>
              <a:rPr lang="en-US" dirty="0" smtClean="0">
                <a:latin typeface="Sylfaen" panose="010A0502050306030303" pitchFamily="18" charset="0"/>
              </a:rPr>
              <a:t> ) determine by flame photometer</a:t>
            </a:r>
          </a:p>
          <a:p>
            <a:endParaRPr lang="en-US" dirty="0"/>
          </a:p>
        </p:txBody>
      </p:sp>
      <p:pic>
        <p:nvPicPr>
          <p:cNvPr id="5" name="Picture 4"/>
          <p:cNvPicPr>
            <a:picLocks noChangeAspect="1"/>
          </p:cNvPicPr>
          <p:nvPr/>
        </p:nvPicPr>
        <p:blipFill>
          <a:blip r:embed="rId2"/>
          <a:stretch>
            <a:fillRect/>
          </a:stretch>
        </p:blipFill>
        <p:spPr>
          <a:xfrm>
            <a:off x="6868017" y="3454738"/>
            <a:ext cx="3009080" cy="2336462"/>
          </a:xfrm>
          <a:prstGeom prst="rect">
            <a:avLst/>
          </a:prstGeom>
        </p:spPr>
      </p:pic>
      <p:pic>
        <p:nvPicPr>
          <p:cNvPr id="6" name="Picture 5"/>
          <p:cNvPicPr>
            <a:picLocks noChangeAspect="1"/>
          </p:cNvPicPr>
          <p:nvPr/>
        </p:nvPicPr>
        <p:blipFill>
          <a:blip r:embed="rId3"/>
          <a:stretch>
            <a:fillRect/>
          </a:stretch>
        </p:blipFill>
        <p:spPr>
          <a:xfrm>
            <a:off x="1833325" y="3231930"/>
            <a:ext cx="3628114" cy="2969007"/>
          </a:xfrm>
          <a:prstGeom prst="rect">
            <a:avLst/>
          </a:prstGeom>
        </p:spPr>
      </p:pic>
    </p:spTree>
    <p:extLst>
      <p:ext uri="{BB962C8B-B14F-4D97-AF65-F5344CB8AC3E}">
        <p14:creationId xmlns:p14="http://schemas.microsoft.com/office/powerpoint/2010/main" val="3439698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ylfaen" panose="010A0502050306030303" pitchFamily="18" charset="0"/>
              </a:rPr>
              <a:t>Analytical methods </a:t>
            </a:r>
            <a:r>
              <a:rPr lang="en-US" dirty="0" smtClean="0">
                <a:latin typeface="Sylfaen" panose="010A0502050306030303" pitchFamily="18" charset="0"/>
              </a:rPr>
              <a:t>in water quality control</a:t>
            </a:r>
            <a:endParaRPr lang="en-US" dirty="0">
              <a:latin typeface="Sylfaen" panose="010A0502050306030303" pitchFamily="18" charset="0"/>
            </a:endParaRPr>
          </a:p>
        </p:txBody>
      </p:sp>
      <p:sp>
        <p:nvSpPr>
          <p:cNvPr id="3" name="Content Placeholder 2"/>
          <p:cNvSpPr>
            <a:spLocks noGrp="1"/>
          </p:cNvSpPr>
          <p:nvPr>
            <p:ph sz="quarter" idx="13"/>
          </p:nvPr>
        </p:nvSpPr>
        <p:spPr>
          <a:xfrm>
            <a:off x="913774" y="1986456"/>
            <a:ext cx="10363826" cy="3804744"/>
          </a:xfrm>
        </p:spPr>
        <p:txBody>
          <a:bodyPr/>
          <a:lstStyle/>
          <a:p>
            <a:pPr marL="0" indent="0" algn="ctr">
              <a:buNone/>
            </a:pPr>
            <a:r>
              <a:rPr lang="en-US" dirty="0">
                <a:latin typeface="Sylfaen" panose="010A0502050306030303" pitchFamily="18" charset="0"/>
              </a:rPr>
              <a:t>Water analysis requires the use of various methods of analytical chemistry</a:t>
            </a:r>
          </a:p>
        </p:txBody>
      </p:sp>
      <p:sp>
        <p:nvSpPr>
          <p:cNvPr id="4" name="Oval 3"/>
          <p:cNvSpPr/>
          <p:nvPr/>
        </p:nvSpPr>
        <p:spPr>
          <a:xfrm>
            <a:off x="106480" y="2557953"/>
            <a:ext cx="3343541" cy="1604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volumetric titration</a:t>
            </a:r>
          </a:p>
        </p:txBody>
      </p:sp>
      <p:sp>
        <p:nvSpPr>
          <p:cNvPr id="5" name="Oval 4"/>
          <p:cNvSpPr/>
          <p:nvPr/>
        </p:nvSpPr>
        <p:spPr>
          <a:xfrm>
            <a:off x="4032088" y="2951732"/>
            <a:ext cx="3988676" cy="1399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Colorimetric methods </a:t>
            </a:r>
          </a:p>
        </p:txBody>
      </p:sp>
      <p:sp>
        <p:nvSpPr>
          <p:cNvPr id="6" name="Oval 5"/>
          <p:cNvSpPr/>
          <p:nvPr/>
        </p:nvSpPr>
        <p:spPr>
          <a:xfrm>
            <a:off x="8388626" y="2706938"/>
            <a:ext cx="3526849" cy="1399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Atomic absorption spectrometry (AAS)</a:t>
            </a:r>
          </a:p>
        </p:txBody>
      </p:sp>
      <p:sp>
        <p:nvSpPr>
          <p:cNvPr id="7" name="Oval 6"/>
          <p:cNvSpPr/>
          <p:nvPr/>
        </p:nvSpPr>
        <p:spPr>
          <a:xfrm>
            <a:off x="227976" y="4373389"/>
            <a:ext cx="4307927" cy="14865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flame atomic absorption spectrometry (FAAS)</a:t>
            </a:r>
          </a:p>
        </p:txBody>
      </p:sp>
      <p:sp>
        <p:nvSpPr>
          <p:cNvPr id="8" name="Oval 7"/>
          <p:cNvSpPr/>
          <p:nvPr/>
        </p:nvSpPr>
        <p:spPr>
          <a:xfrm>
            <a:off x="4051454" y="5443046"/>
            <a:ext cx="4726341" cy="1389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inductively coupled plasma atomic emission spectrometry (ICPAES)</a:t>
            </a:r>
          </a:p>
        </p:txBody>
      </p:sp>
      <p:sp>
        <p:nvSpPr>
          <p:cNvPr id="9" name="Oval 8"/>
          <p:cNvSpPr/>
          <p:nvPr/>
        </p:nvSpPr>
        <p:spPr>
          <a:xfrm>
            <a:off x="8584324" y="4312624"/>
            <a:ext cx="3429000" cy="15473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Chromatography</a:t>
            </a:r>
          </a:p>
        </p:txBody>
      </p:sp>
    </p:spTree>
    <p:extLst>
      <p:ext uri="{BB962C8B-B14F-4D97-AF65-F5344CB8AC3E}">
        <p14:creationId xmlns:p14="http://schemas.microsoft.com/office/powerpoint/2010/main" val="305510936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37317"/>
          </a:xfrm>
        </p:spPr>
        <p:txBody>
          <a:bodyPr>
            <a:normAutofit/>
          </a:bodyPr>
          <a:lstStyle/>
          <a:p>
            <a:r>
              <a:rPr lang="en-US" sz="2800" dirty="0">
                <a:latin typeface="Sylfaen" panose="010A0502050306030303" pitchFamily="18" charset="0"/>
              </a:rPr>
              <a:t>Analytical methods in water quality control</a:t>
            </a:r>
            <a:endParaRPr lang="en-US" sz="2800" dirty="0"/>
          </a:p>
        </p:txBody>
      </p:sp>
      <p:sp>
        <p:nvSpPr>
          <p:cNvPr id="3" name="Content Placeholder 2"/>
          <p:cNvSpPr>
            <a:spLocks noGrp="1"/>
          </p:cNvSpPr>
          <p:nvPr>
            <p:ph sz="quarter" idx="13"/>
          </p:nvPr>
        </p:nvSpPr>
        <p:spPr>
          <a:xfrm>
            <a:off x="914400" y="1499989"/>
            <a:ext cx="10363826" cy="4727390"/>
          </a:xfrm>
        </p:spPr>
        <p:txBody>
          <a:bodyPr/>
          <a:lstStyle/>
          <a:p>
            <a:pPr marL="0" indent="0">
              <a:buNone/>
            </a:pPr>
            <a:r>
              <a:rPr lang="en-US" dirty="0">
                <a:solidFill>
                  <a:srgbClr val="FF0000"/>
                </a:solidFill>
              </a:rPr>
              <a:t>v</a:t>
            </a:r>
            <a:r>
              <a:rPr lang="en-US" dirty="0" smtClean="0">
                <a:solidFill>
                  <a:srgbClr val="FF0000"/>
                </a:solidFill>
              </a:rPr>
              <a:t>olumetric titration</a:t>
            </a:r>
          </a:p>
          <a:p>
            <a:pPr>
              <a:buFont typeface="Wingdings" panose="05000000000000000000" pitchFamily="2" charset="2"/>
              <a:buChar char="Ø"/>
            </a:pPr>
            <a:r>
              <a:rPr lang="en-US" dirty="0" smtClean="0"/>
              <a:t>Hardness;</a:t>
            </a:r>
          </a:p>
          <a:p>
            <a:pPr>
              <a:buFont typeface="Wingdings" panose="05000000000000000000" pitchFamily="2" charset="2"/>
              <a:buChar char="Ø"/>
            </a:pPr>
            <a:r>
              <a:rPr lang="en-US" dirty="0" smtClean="0"/>
              <a:t>Acidity;</a:t>
            </a:r>
          </a:p>
          <a:p>
            <a:pPr>
              <a:buFont typeface="Wingdings" panose="05000000000000000000" pitchFamily="2" charset="2"/>
              <a:buChar char="Ø"/>
            </a:pPr>
            <a:r>
              <a:rPr lang="en-US" dirty="0" smtClean="0"/>
              <a:t>Alkalinity;</a:t>
            </a:r>
          </a:p>
          <a:p>
            <a:pPr>
              <a:buFont typeface="Wingdings" panose="05000000000000000000" pitchFamily="2" charset="2"/>
              <a:buChar char="Ø"/>
            </a:pPr>
            <a:r>
              <a:rPr lang="en-US" dirty="0" smtClean="0"/>
              <a:t>Dissolved oxygen.</a:t>
            </a:r>
          </a:p>
          <a:p>
            <a:pPr>
              <a:buFont typeface="Wingdings" panose="05000000000000000000" pitchFamily="2" charset="2"/>
              <a:buChar char="Ø"/>
            </a:pPr>
            <a:endParaRPr lang="en-US" dirty="0">
              <a:solidFill>
                <a:srgbClr val="FF0000"/>
              </a:solidFill>
            </a:endParaRPr>
          </a:p>
          <a:p>
            <a:endParaRPr lang="en-US" dirty="0"/>
          </a:p>
        </p:txBody>
      </p:sp>
    </p:spTree>
    <p:extLst>
      <p:ext uri="{BB962C8B-B14F-4D97-AF65-F5344CB8AC3E}">
        <p14:creationId xmlns:p14="http://schemas.microsoft.com/office/powerpoint/2010/main" val="218762196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Types of water resources:</a:t>
            </a:r>
            <a:endParaRPr lang="en-US" dirty="0"/>
          </a:p>
        </p:txBody>
      </p:sp>
      <p:sp>
        <p:nvSpPr>
          <p:cNvPr id="3" name="Content Placeholder 2"/>
          <p:cNvSpPr>
            <a:spLocks noGrp="1"/>
          </p:cNvSpPr>
          <p:nvPr>
            <p:ph sz="quarter" idx="13"/>
          </p:nvPr>
        </p:nvSpPr>
        <p:spPr>
          <a:xfrm>
            <a:off x="976836" y="2367741"/>
            <a:ext cx="10363826" cy="3424107"/>
          </a:xfrm>
        </p:spPr>
        <p:txBody>
          <a:bodyPr/>
          <a:lstStyle/>
          <a:p>
            <a:endParaRPr lang="en-US" dirty="0"/>
          </a:p>
        </p:txBody>
      </p:sp>
      <p:sp>
        <p:nvSpPr>
          <p:cNvPr id="4" name="Oval 3"/>
          <p:cNvSpPr/>
          <p:nvPr/>
        </p:nvSpPr>
        <p:spPr>
          <a:xfrm>
            <a:off x="2437086" y="2033751"/>
            <a:ext cx="2569779" cy="1087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Natural</a:t>
            </a:r>
            <a:endParaRPr lang="en-US" dirty="0"/>
          </a:p>
        </p:txBody>
      </p:sp>
      <p:sp>
        <p:nvSpPr>
          <p:cNvPr id="5" name="Oval 4"/>
          <p:cNvSpPr/>
          <p:nvPr/>
        </p:nvSpPr>
        <p:spPr>
          <a:xfrm>
            <a:off x="7409793" y="1989095"/>
            <a:ext cx="2617076" cy="1150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Artificial</a:t>
            </a:r>
            <a:endParaRPr lang="en-US" dirty="0"/>
          </a:p>
        </p:txBody>
      </p:sp>
      <p:cxnSp>
        <p:nvCxnSpPr>
          <p:cNvPr id="8" name="Straight Arrow Connector 7"/>
          <p:cNvCxnSpPr/>
          <p:nvPr/>
        </p:nvCxnSpPr>
        <p:spPr>
          <a:xfrm flipH="1">
            <a:off x="2380593" y="3010830"/>
            <a:ext cx="541939" cy="922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721975" y="3121572"/>
            <a:ext cx="23649" cy="922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16" idx="0"/>
          </p:cNvCxnSpPr>
          <p:nvPr/>
        </p:nvCxnSpPr>
        <p:spPr>
          <a:xfrm>
            <a:off x="4545067" y="3121572"/>
            <a:ext cx="795665" cy="898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Flowchart: Preparation 13"/>
          <p:cNvSpPr/>
          <p:nvPr/>
        </p:nvSpPr>
        <p:spPr>
          <a:xfrm>
            <a:off x="1087489" y="3933497"/>
            <a:ext cx="1687243" cy="867103"/>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Surface water</a:t>
            </a:r>
            <a:endParaRPr lang="en-US" dirty="0"/>
          </a:p>
        </p:txBody>
      </p:sp>
      <p:sp>
        <p:nvSpPr>
          <p:cNvPr id="15" name="Flowchart: Preparation 14"/>
          <p:cNvSpPr/>
          <p:nvPr/>
        </p:nvSpPr>
        <p:spPr>
          <a:xfrm>
            <a:off x="2783267" y="4043855"/>
            <a:ext cx="1687242" cy="763445"/>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Ground water</a:t>
            </a:r>
            <a:endParaRPr lang="en-US" dirty="0"/>
          </a:p>
        </p:txBody>
      </p:sp>
      <p:sp>
        <p:nvSpPr>
          <p:cNvPr id="16" name="Flowchart: Preparation 15"/>
          <p:cNvSpPr/>
          <p:nvPr/>
        </p:nvSpPr>
        <p:spPr>
          <a:xfrm>
            <a:off x="4618308" y="4019808"/>
            <a:ext cx="1444848" cy="765219"/>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Rain water</a:t>
            </a:r>
            <a:endParaRPr lang="en-US" dirty="0"/>
          </a:p>
        </p:txBody>
      </p:sp>
      <p:cxnSp>
        <p:nvCxnSpPr>
          <p:cNvPr id="21" name="Straight Arrow Connector 20"/>
          <p:cNvCxnSpPr/>
          <p:nvPr/>
        </p:nvCxnSpPr>
        <p:spPr>
          <a:xfrm flipH="1">
            <a:off x="7626329" y="3026095"/>
            <a:ext cx="307427" cy="622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909821" y="3135379"/>
            <a:ext cx="15766" cy="748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786690" y="2900052"/>
            <a:ext cx="264235" cy="622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Flowchart: Preparation 27"/>
          <p:cNvSpPr/>
          <p:nvPr/>
        </p:nvSpPr>
        <p:spPr>
          <a:xfrm>
            <a:off x="6676170" y="3678848"/>
            <a:ext cx="1200183" cy="754625"/>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Dam</a:t>
            </a:r>
            <a:endParaRPr lang="en-US" dirty="0"/>
          </a:p>
        </p:txBody>
      </p:sp>
      <p:sp>
        <p:nvSpPr>
          <p:cNvPr id="29" name="Flowchart: Preparation 28"/>
          <p:cNvSpPr/>
          <p:nvPr/>
        </p:nvSpPr>
        <p:spPr>
          <a:xfrm>
            <a:off x="7812471" y="3914257"/>
            <a:ext cx="2236075" cy="788275"/>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Reservoirs</a:t>
            </a:r>
            <a:endParaRPr lang="en-US" dirty="0"/>
          </a:p>
        </p:txBody>
      </p:sp>
      <p:sp>
        <p:nvSpPr>
          <p:cNvPr id="30" name="Flowchart: Preparation 29"/>
          <p:cNvSpPr/>
          <p:nvPr/>
        </p:nvSpPr>
        <p:spPr>
          <a:xfrm>
            <a:off x="9760328" y="3522790"/>
            <a:ext cx="1192763" cy="587019"/>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Well</a:t>
            </a:r>
            <a:endParaRPr lang="en-US" dirty="0"/>
          </a:p>
        </p:txBody>
      </p:sp>
      <p:cxnSp>
        <p:nvCxnSpPr>
          <p:cNvPr id="32" name="Straight Arrow Connector 31"/>
          <p:cNvCxnSpPr/>
          <p:nvPr/>
        </p:nvCxnSpPr>
        <p:spPr>
          <a:xfrm>
            <a:off x="2037364" y="4807300"/>
            <a:ext cx="0" cy="182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1542063" y="4996486"/>
            <a:ext cx="1090778" cy="17353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River</a:t>
            </a:r>
          </a:p>
          <a:p>
            <a:pPr algn="ctr"/>
            <a:r>
              <a:rPr lang="en-US" dirty="0" smtClean="0"/>
              <a:t>Lake</a:t>
            </a:r>
          </a:p>
          <a:p>
            <a:pPr algn="ctr"/>
            <a:r>
              <a:rPr lang="en-US" dirty="0" smtClean="0"/>
              <a:t>Sea</a:t>
            </a:r>
          </a:p>
          <a:p>
            <a:pPr algn="ctr"/>
            <a:r>
              <a:rPr lang="en-US" dirty="0" smtClean="0"/>
              <a:t>Ocean</a:t>
            </a:r>
            <a:endParaRPr lang="en-US" dirty="0"/>
          </a:p>
        </p:txBody>
      </p:sp>
    </p:spTree>
    <p:extLst>
      <p:ext uri="{BB962C8B-B14F-4D97-AF65-F5344CB8AC3E}">
        <p14:creationId xmlns:p14="http://schemas.microsoft.com/office/powerpoint/2010/main" val="103558715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186635"/>
          </a:xfrm>
        </p:spPr>
        <p:txBody>
          <a:bodyPr>
            <a:normAutofit/>
          </a:bodyPr>
          <a:lstStyle/>
          <a:p>
            <a:r>
              <a:rPr lang="en-US" sz="2800" dirty="0">
                <a:latin typeface="Sylfaen" panose="010A0502050306030303" pitchFamily="18" charset="0"/>
              </a:rPr>
              <a:t>Analytical methods in water quality control</a:t>
            </a:r>
            <a:endParaRPr lang="en-US" sz="2800" dirty="0"/>
          </a:p>
        </p:txBody>
      </p:sp>
      <p:sp>
        <p:nvSpPr>
          <p:cNvPr id="3" name="Content Placeholder 2"/>
          <p:cNvSpPr>
            <a:spLocks noGrp="1"/>
          </p:cNvSpPr>
          <p:nvPr>
            <p:ph sz="quarter" idx="13"/>
          </p:nvPr>
        </p:nvSpPr>
        <p:spPr/>
        <p:txBody>
          <a:bodyPr/>
          <a:lstStyle/>
          <a:p>
            <a:pPr marL="0" indent="0">
              <a:buNone/>
            </a:pPr>
            <a:r>
              <a:rPr lang="en-US" dirty="0">
                <a:solidFill>
                  <a:srgbClr val="FF0000"/>
                </a:solidFill>
              </a:rPr>
              <a:t>Colorimetric methods </a:t>
            </a:r>
            <a:endParaRPr lang="en-US" dirty="0" smtClean="0">
              <a:solidFill>
                <a:srgbClr val="FF0000"/>
              </a:solidFill>
            </a:endParaRPr>
          </a:p>
          <a:p>
            <a:pPr>
              <a:buFont typeface="Wingdings" panose="05000000000000000000" pitchFamily="2" charset="2"/>
              <a:buChar char="Ø"/>
            </a:pPr>
            <a:r>
              <a:rPr lang="en-US" dirty="0" smtClean="0"/>
              <a:t>Turbidity;</a:t>
            </a:r>
          </a:p>
          <a:p>
            <a:pPr>
              <a:buFont typeface="Wingdings" panose="05000000000000000000" pitchFamily="2" charset="2"/>
              <a:buChar char="Ø"/>
            </a:pPr>
            <a:r>
              <a:rPr lang="en-US" dirty="0" smtClean="0"/>
              <a:t>Color;</a:t>
            </a:r>
          </a:p>
          <a:p>
            <a:pPr>
              <a:buFont typeface="Wingdings" panose="05000000000000000000" pitchFamily="2" charset="2"/>
              <a:buChar char="Ø"/>
            </a:pPr>
            <a:r>
              <a:rPr lang="en-US" dirty="0" smtClean="0"/>
              <a:t>Nitrates;</a:t>
            </a:r>
          </a:p>
          <a:p>
            <a:pPr>
              <a:buFont typeface="Wingdings" panose="05000000000000000000" pitchFamily="2" charset="2"/>
              <a:buChar char="Ø"/>
            </a:pPr>
            <a:r>
              <a:rPr lang="en-US" dirty="0" smtClean="0"/>
              <a:t>Nitrites;</a:t>
            </a:r>
          </a:p>
          <a:p>
            <a:pPr>
              <a:buFont typeface="Wingdings" panose="05000000000000000000" pitchFamily="2" charset="2"/>
              <a:buChar char="Ø"/>
            </a:pPr>
            <a:r>
              <a:rPr lang="en-US" dirty="0" err="1" smtClean="0"/>
              <a:t>Amonium</a:t>
            </a:r>
            <a:r>
              <a:rPr lang="en-US" dirty="0"/>
              <a:t>.</a:t>
            </a:r>
            <a:endParaRPr lang="en-US" dirty="0" smtClean="0"/>
          </a:p>
          <a:p>
            <a:pPr>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5727881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186635"/>
          </a:xfrm>
        </p:spPr>
        <p:txBody>
          <a:bodyPr>
            <a:normAutofit/>
          </a:bodyPr>
          <a:lstStyle/>
          <a:p>
            <a:r>
              <a:rPr lang="en-US" sz="2800" dirty="0">
                <a:latin typeface="Sylfaen" panose="010A0502050306030303" pitchFamily="18" charset="0"/>
              </a:rPr>
              <a:t>Analytical methods in water quality control</a:t>
            </a:r>
            <a:endParaRPr lang="en-US" sz="2800" dirty="0"/>
          </a:p>
        </p:txBody>
      </p:sp>
      <p:sp>
        <p:nvSpPr>
          <p:cNvPr id="3" name="Content Placeholder 2"/>
          <p:cNvSpPr>
            <a:spLocks noGrp="1"/>
          </p:cNvSpPr>
          <p:nvPr>
            <p:ph sz="quarter" idx="13"/>
          </p:nvPr>
        </p:nvSpPr>
        <p:spPr/>
        <p:txBody>
          <a:bodyPr/>
          <a:lstStyle/>
          <a:p>
            <a:pPr marL="0" indent="0">
              <a:buNone/>
            </a:pPr>
            <a:r>
              <a:rPr lang="en-US" dirty="0">
                <a:solidFill>
                  <a:srgbClr val="FF0000"/>
                </a:solidFill>
              </a:rPr>
              <a:t>Atomic absorption spectrometry (AAS)</a:t>
            </a:r>
          </a:p>
          <a:p>
            <a:pPr>
              <a:buFont typeface="Wingdings" panose="05000000000000000000" pitchFamily="2" charset="2"/>
              <a:buChar char="Ø"/>
            </a:pPr>
            <a:r>
              <a:rPr lang="en-US" dirty="0" smtClean="0"/>
              <a:t>Heavy metals.</a:t>
            </a:r>
            <a:endParaRPr lang="en-US" dirty="0"/>
          </a:p>
          <a:p>
            <a:endParaRPr lang="en-US" dirty="0"/>
          </a:p>
        </p:txBody>
      </p:sp>
    </p:spTree>
    <p:extLst>
      <p:ext uri="{BB962C8B-B14F-4D97-AF65-F5344CB8AC3E}">
        <p14:creationId xmlns:p14="http://schemas.microsoft.com/office/powerpoint/2010/main" val="30777070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Sylfaen" panose="010A0502050306030303" pitchFamily="18" charset="0"/>
              </a:rPr>
              <a:t>Analytical methods in water quality control</a:t>
            </a:r>
            <a:endParaRPr lang="en-US" sz="2800" dirty="0"/>
          </a:p>
        </p:txBody>
      </p:sp>
      <p:sp>
        <p:nvSpPr>
          <p:cNvPr id="3" name="Content Placeholder 2"/>
          <p:cNvSpPr>
            <a:spLocks noGrp="1"/>
          </p:cNvSpPr>
          <p:nvPr>
            <p:ph sz="quarter" idx="13"/>
          </p:nvPr>
        </p:nvSpPr>
        <p:spPr/>
        <p:txBody>
          <a:bodyPr/>
          <a:lstStyle/>
          <a:p>
            <a:pPr marL="0" indent="0">
              <a:buNone/>
            </a:pPr>
            <a:r>
              <a:rPr lang="en-US" dirty="0">
                <a:solidFill>
                  <a:srgbClr val="FF0000"/>
                </a:solidFill>
              </a:rPr>
              <a:t>flame atomic absorption spectrometry (FAAS</a:t>
            </a:r>
            <a:r>
              <a:rPr lang="en-US" dirty="0" smtClean="0">
                <a:solidFill>
                  <a:srgbClr val="FF0000"/>
                </a:solidFill>
              </a:rPr>
              <a:t>)</a:t>
            </a:r>
          </a:p>
          <a:p>
            <a:pPr>
              <a:buFont typeface="Wingdings" panose="05000000000000000000" pitchFamily="2" charset="2"/>
              <a:buChar char="Ø"/>
            </a:pPr>
            <a:r>
              <a:rPr lang="en-US" b="1" dirty="0"/>
              <a:t>suitable for measurement of a limited range of elements present at concentrations greater than approximately 1 </a:t>
            </a:r>
            <a:r>
              <a:rPr lang="en-US" b="1" dirty="0" err="1"/>
              <a:t>μg</a:t>
            </a:r>
            <a:r>
              <a:rPr lang="en-US" b="1" dirty="0"/>
              <a:t> ml</a:t>
            </a:r>
            <a:r>
              <a:rPr lang="en-US" b="1" baseline="30000" dirty="0"/>
              <a:t>−1</a:t>
            </a:r>
            <a:r>
              <a:rPr lang="en-US" b="1" dirty="0"/>
              <a:t> </a:t>
            </a:r>
            <a:endParaRPr lang="en-US" dirty="0">
              <a:solidFill>
                <a:srgbClr val="FF0000"/>
              </a:solidFill>
            </a:endParaRPr>
          </a:p>
          <a:p>
            <a:endParaRPr lang="en-US" dirty="0"/>
          </a:p>
        </p:txBody>
      </p:sp>
    </p:spTree>
    <p:extLst>
      <p:ext uri="{BB962C8B-B14F-4D97-AF65-F5344CB8AC3E}">
        <p14:creationId xmlns:p14="http://schemas.microsoft.com/office/powerpoint/2010/main" val="9822922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Sylfaen" panose="010A0502050306030303" pitchFamily="18" charset="0"/>
              </a:rPr>
              <a:t>Analytical methods in water quality control</a:t>
            </a:r>
            <a:endParaRPr lang="en-US" sz="2800" dirty="0"/>
          </a:p>
        </p:txBody>
      </p:sp>
      <p:sp>
        <p:nvSpPr>
          <p:cNvPr id="3" name="Content Placeholder 2"/>
          <p:cNvSpPr>
            <a:spLocks noGrp="1"/>
          </p:cNvSpPr>
          <p:nvPr>
            <p:ph sz="quarter" idx="13"/>
          </p:nvPr>
        </p:nvSpPr>
        <p:spPr/>
        <p:txBody>
          <a:bodyPr/>
          <a:lstStyle/>
          <a:p>
            <a:pPr marL="0" indent="0">
              <a:buNone/>
            </a:pPr>
            <a:r>
              <a:rPr lang="en-US" dirty="0">
                <a:solidFill>
                  <a:srgbClr val="FF0000"/>
                </a:solidFill>
                <a:latin typeface="Sylfaen" panose="010A0502050306030303" pitchFamily="18" charset="0"/>
              </a:rPr>
              <a:t>inductively coupled plasma atomic emission spectrometry (ICPAES)</a:t>
            </a:r>
          </a:p>
          <a:p>
            <a:pPr>
              <a:buFont typeface="Wingdings" panose="05000000000000000000" pitchFamily="2" charset="2"/>
              <a:buChar char="Ø"/>
            </a:pPr>
            <a:r>
              <a:rPr lang="en-US" dirty="0">
                <a:latin typeface="Sylfaen" panose="010A0502050306030303" pitchFamily="18" charset="0"/>
              </a:rPr>
              <a:t>favorable analytical results are obtained for approximately 70 elements, with detection limits usually reaching the ppb level; </a:t>
            </a:r>
            <a:endParaRPr lang="en-US" dirty="0">
              <a:latin typeface="Sylfaen" panose="010A0502050306030303" pitchFamily="18" charset="0"/>
            </a:endParaRPr>
          </a:p>
        </p:txBody>
      </p:sp>
    </p:spTree>
    <p:extLst>
      <p:ext uri="{BB962C8B-B14F-4D97-AF65-F5344CB8AC3E}">
        <p14:creationId xmlns:p14="http://schemas.microsoft.com/office/powerpoint/2010/main" val="22749495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Sylfaen" panose="010A0502050306030303" pitchFamily="18" charset="0"/>
              </a:rPr>
              <a:t>Analytical methods in water quality control</a:t>
            </a:r>
            <a:endParaRPr lang="en-US" sz="2800" dirty="0"/>
          </a:p>
        </p:txBody>
      </p:sp>
      <p:sp>
        <p:nvSpPr>
          <p:cNvPr id="3" name="Content Placeholder 2"/>
          <p:cNvSpPr>
            <a:spLocks noGrp="1"/>
          </p:cNvSpPr>
          <p:nvPr>
            <p:ph sz="quarter" idx="13"/>
          </p:nvPr>
        </p:nvSpPr>
        <p:spPr/>
        <p:txBody>
          <a:bodyPr/>
          <a:lstStyle/>
          <a:p>
            <a:pPr marL="0" indent="0">
              <a:buNone/>
            </a:pPr>
            <a:r>
              <a:rPr lang="en-US" dirty="0">
                <a:solidFill>
                  <a:srgbClr val="FF0000"/>
                </a:solidFill>
                <a:latin typeface="Sylfaen" panose="010A0502050306030303" pitchFamily="18" charset="0"/>
              </a:rPr>
              <a:t>Chromatography</a:t>
            </a:r>
          </a:p>
          <a:p>
            <a:pPr>
              <a:buFont typeface="Wingdings" panose="05000000000000000000" pitchFamily="2" charset="2"/>
              <a:buChar char="Ø"/>
            </a:pPr>
            <a:r>
              <a:rPr lang="en-US" dirty="0" smtClean="0">
                <a:latin typeface="Sylfaen" panose="010A0502050306030303" pitchFamily="18" charset="0"/>
              </a:rPr>
              <a:t>Organic compounds.</a:t>
            </a:r>
            <a:endParaRPr lang="en-US" dirty="0">
              <a:latin typeface="Sylfaen" panose="010A0502050306030303" pitchFamily="18" charset="0"/>
            </a:endParaRPr>
          </a:p>
        </p:txBody>
      </p:sp>
    </p:spTree>
    <p:extLst>
      <p:ext uri="{BB962C8B-B14F-4D97-AF65-F5344CB8AC3E}">
        <p14:creationId xmlns:p14="http://schemas.microsoft.com/office/powerpoint/2010/main" val="351100292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ylfaen" panose="010A0502050306030303" pitchFamily="18" charset="0"/>
              </a:rPr>
              <a:t>Water quality requirements</a:t>
            </a:r>
          </a:p>
        </p:txBody>
      </p:sp>
      <p:sp>
        <p:nvSpPr>
          <p:cNvPr id="3" name="Content Placeholder 2"/>
          <p:cNvSpPr>
            <a:spLocks noGrp="1"/>
          </p:cNvSpPr>
          <p:nvPr>
            <p:ph sz="quarter" idx="13"/>
          </p:nvPr>
        </p:nvSpPr>
        <p:spPr>
          <a:xfrm>
            <a:off x="913774" y="1860332"/>
            <a:ext cx="10363825" cy="4422228"/>
          </a:xfrm>
        </p:spPr>
        <p:txBody>
          <a:bodyPr>
            <a:normAutofit lnSpcReduction="10000"/>
          </a:bodyPr>
          <a:lstStyle/>
          <a:p>
            <a:pPr algn="just"/>
            <a:r>
              <a:rPr lang="en-US" dirty="0" smtClean="0">
                <a:latin typeface="Sylfaen" panose="010A0502050306030303" pitchFamily="18" charset="0"/>
              </a:rPr>
              <a:t>Water </a:t>
            </a:r>
            <a:r>
              <a:rPr lang="en-US" dirty="0">
                <a:latin typeface="Sylfaen" panose="010A0502050306030303" pitchFamily="18" charset="0"/>
              </a:rPr>
              <a:t>quality requirements differ depending on the proposed used of </a:t>
            </a:r>
            <a:r>
              <a:rPr lang="en-US" dirty="0" smtClean="0">
                <a:latin typeface="Sylfaen" panose="010A0502050306030303" pitchFamily="18" charset="0"/>
              </a:rPr>
              <a:t>water.</a:t>
            </a:r>
          </a:p>
          <a:p>
            <a:pPr algn="just"/>
            <a:r>
              <a:rPr lang="en-US" dirty="0" smtClean="0">
                <a:latin typeface="Sylfaen" panose="010A0502050306030303" pitchFamily="18" charset="0"/>
              </a:rPr>
              <a:t>” </a:t>
            </a:r>
            <a:r>
              <a:rPr lang="en-US" dirty="0">
                <a:latin typeface="Sylfaen" panose="010A0502050306030303" pitchFamily="18" charset="0"/>
              </a:rPr>
              <a:t>Water quality requirements should be agreed with the water quality standards, which are put down by the governmental agency and represent the legislation requirements</a:t>
            </a:r>
            <a:r>
              <a:rPr lang="en-US" dirty="0" smtClean="0">
                <a:latin typeface="Sylfaen" panose="010A0502050306030303" pitchFamily="18" charset="0"/>
              </a:rPr>
              <a:t>.</a:t>
            </a:r>
          </a:p>
          <a:p>
            <a:pPr algn="just"/>
            <a:r>
              <a:rPr lang="en-US" dirty="0" smtClean="0">
                <a:latin typeface="Sylfaen" panose="010A0502050306030303" pitchFamily="18" charset="0"/>
              </a:rPr>
              <a:t> </a:t>
            </a:r>
            <a:r>
              <a:rPr lang="en-US" dirty="0">
                <a:latin typeface="Sylfaen" panose="010A0502050306030303" pitchFamily="18" charset="0"/>
              </a:rPr>
              <a:t>In general, there are three types of standards: in-stream, potable water, and wastewater </a:t>
            </a:r>
            <a:r>
              <a:rPr lang="en-US" dirty="0" smtClean="0">
                <a:latin typeface="Sylfaen" panose="010A0502050306030303" pitchFamily="18" charset="0"/>
              </a:rPr>
              <a:t>effluent, </a:t>
            </a:r>
            <a:r>
              <a:rPr lang="en-US" dirty="0">
                <a:latin typeface="Sylfaen" panose="010A0502050306030303" pitchFamily="18" charset="0"/>
              </a:rPr>
              <a:t>each type has its own criteria by using the same methods of measurement. </a:t>
            </a:r>
            <a:endParaRPr lang="en-US" dirty="0" smtClean="0">
              <a:latin typeface="Sylfaen" panose="010A0502050306030303" pitchFamily="18" charset="0"/>
            </a:endParaRPr>
          </a:p>
          <a:p>
            <a:pPr algn="just"/>
            <a:r>
              <a:rPr lang="en-US" dirty="0" smtClean="0">
                <a:latin typeface="Sylfaen" panose="010A0502050306030303" pitchFamily="18" charset="0"/>
              </a:rPr>
              <a:t>The </a:t>
            </a:r>
            <a:r>
              <a:rPr lang="en-US" dirty="0">
                <a:latin typeface="Sylfaen" panose="010A0502050306030303" pitchFamily="18" charset="0"/>
              </a:rPr>
              <a:t>World Health Organization (WHO) has established minimum standards for drinking water that all countries are </a:t>
            </a:r>
            <a:r>
              <a:rPr lang="en-US" dirty="0" smtClean="0">
                <a:latin typeface="Sylfaen" panose="010A0502050306030303" pitchFamily="18" charset="0"/>
              </a:rPr>
              <a:t>recommended </a:t>
            </a:r>
            <a:r>
              <a:rPr lang="en-US" dirty="0">
                <a:latin typeface="Sylfaen" panose="010A0502050306030303" pitchFamily="18" charset="0"/>
              </a:rPr>
              <a:t>to </a:t>
            </a:r>
            <a:r>
              <a:rPr lang="en-US" dirty="0" smtClean="0">
                <a:latin typeface="Sylfaen" panose="010A0502050306030303" pitchFamily="18" charset="0"/>
              </a:rPr>
              <a:t>meet.</a:t>
            </a:r>
            <a:endParaRPr lang="en-US" dirty="0">
              <a:latin typeface="Sylfaen" panose="010A0502050306030303" pitchFamily="18" charset="0"/>
            </a:endParaRPr>
          </a:p>
        </p:txBody>
      </p:sp>
    </p:spTree>
    <p:extLst>
      <p:ext uri="{BB962C8B-B14F-4D97-AF65-F5344CB8AC3E}">
        <p14:creationId xmlns:p14="http://schemas.microsoft.com/office/powerpoint/2010/main" val="212344793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Sylfaen" panose="010A0502050306030303" pitchFamily="18" charset="0"/>
              </a:rPr>
              <a:t>Causes of Water Pollution</a:t>
            </a:r>
            <a:br>
              <a:rPr lang="en-US" b="1" dirty="0">
                <a:latin typeface="Sylfaen" panose="010A0502050306030303" pitchFamily="18" charset="0"/>
              </a:rPr>
            </a:br>
            <a:endParaRPr lang="en-US" dirty="0">
              <a:latin typeface="Sylfaen" panose="010A0502050306030303" pitchFamily="18" charset="0"/>
            </a:endParaRPr>
          </a:p>
        </p:txBody>
      </p:sp>
      <p:sp>
        <p:nvSpPr>
          <p:cNvPr id="3" name="Content Placeholder 2"/>
          <p:cNvSpPr>
            <a:spLocks noGrp="1"/>
          </p:cNvSpPr>
          <p:nvPr>
            <p:ph sz="quarter" idx="13"/>
          </p:nvPr>
        </p:nvSpPr>
        <p:spPr>
          <a:xfrm>
            <a:off x="913774" y="1679028"/>
            <a:ext cx="10363826" cy="4112171"/>
          </a:xfrm>
        </p:spPr>
        <p:txBody>
          <a:bodyPr/>
          <a:lstStyle/>
          <a:p>
            <a:endParaRPr lang="en-US" dirty="0"/>
          </a:p>
        </p:txBody>
      </p:sp>
      <p:sp>
        <p:nvSpPr>
          <p:cNvPr id="4" name="Rounded Rectangle 3"/>
          <p:cNvSpPr/>
          <p:nvPr/>
        </p:nvSpPr>
        <p:spPr>
          <a:xfrm>
            <a:off x="1165126" y="1670965"/>
            <a:ext cx="3570889" cy="10168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Natural Causes</a:t>
            </a:r>
            <a:endParaRPr lang="en-US" dirty="0"/>
          </a:p>
        </p:txBody>
      </p:sp>
      <p:sp>
        <p:nvSpPr>
          <p:cNvPr id="5" name="Rounded Rectangle 4"/>
          <p:cNvSpPr/>
          <p:nvPr/>
        </p:nvSpPr>
        <p:spPr>
          <a:xfrm>
            <a:off x="6353338" y="1698374"/>
            <a:ext cx="3505514" cy="989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Human Causes</a:t>
            </a:r>
          </a:p>
        </p:txBody>
      </p:sp>
      <p:cxnSp>
        <p:nvCxnSpPr>
          <p:cNvPr id="7" name="Straight Arrow Connector 6"/>
          <p:cNvCxnSpPr/>
          <p:nvPr/>
        </p:nvCxnSpPr>
        <p:spPr>
          <a:xfrm flipH="1">
            <a:off x="877405" y="2695904"/>
            <a:ext cx="575441" cy="748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317546" y="2688022"/>
            <a:ext cx="7883" cy="1277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674879" y="2678464"/>
            <a:ext cx="39414" cy="1269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75767" y="2706980"/>
            <a:ext cx="275896" cy="867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73734" y="3444766"/>
            <a:ext cx="1552590" cy="890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400" b="1" dirty="0"/>
              <a:t>Volcanoes</a:t>
            </a:r>
          </a:p>
        </p:txBody>
      </p:sp>
      <p:sp>
        <p:nvSpPr>
          <p:cNvPr id="15" name="Oval 14"/>
          <p:cNvSpPr/>
          <p:nvPr/>
        </p:nvSpPr>
        <p:spPr>
          <a:xfrm>
            <a:off x="1578651" y="3979298"/>
            <a:ext cx="1536511" cy="9616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Animal waste</a:t>
            </a:r>
            <a:endParaRPr lang="en-US" dirty="0"/>
          </a:p>
        </p:txBody>
      </p:sp>
      <p:sp>
        <p:nvSpPr>
          <p:cNvPr id="16" name="Oval 15"/>
          <p:cNvSpPr/>
          <p:nvPr/>
        </p:nvSpPr>
        <p:spPr>
          <a:xfrm>
            <a:off x="3164245" y="3971793"/>
            <a:ext cx="1143000" cy="962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Algae</a:t>
            </a:r>
            <a:endParaRPr lang="en-US" dirty="0"/>
          </a:p>
        </p:txBody>
      </p:sp>
      <p:sp>
        <p:nvSpPr>
          <p:cNvPr id="17" name="Oval 16"/>
          <p:cNvSpPr/>
          <p:nvPr/>
        </p:nvSpPr>
        <p:spPr>
          <a:xfrm>
            <a:off x="4190871" y="3577655"/>
            <a:ext cx="1266230" cy="788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Floods</a:t>
            </a:r>
            <a:endParaRPr lang="en-US" sz="1600" dirty="0"/>
          </a:p>
        </p:txBody>
      </p:sp>
      <p:cxnSp>
        <p:nvCxnSpPr>
          <p:cNvPr id="19" name="Straight Arrow Connector 18"/>
          <p:cNvCxnSpPr/>
          <p:nvPr/>
        </p:nvCxnSpPr>
        <p:spPr>
          <a:xfrm flipH="1">
            <a:off x="6352712" y="2637870"/>
            <a:ext cx="201780" cy="4324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637125" y="3070335"/>
            <a:ext cx="1632953" cy="9979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400" b="1" dirty="0"/>
              <a:t>Chemicals</a:t>
            </a:r>
          </a:p>
        </p:txBody>
      </p:sp>
      <p:cxnSp>
        <p:nvCxnSpPr>
          <p:cNvPr id="23" name="Straight Arrow Connector 22"/>
          <p:cNvCxnSpPr>
            <a:endCxn id="24" idx="0"/>
          </p:cNvCxnSpPr>
          <p:nvPr/>
        </p:nvCxnSpPr>
        <p:spPr>
          <a:xfrm flipH="1">
            <a:off x="7243540" y="2688022"/>
            <a:ext cx="330308" cy="1268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598860" y="3956213"/>
            <a:ext cx="1289360" cy="9301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400" b="1" dirty="0"/>
              <a:t>Sewage</a:t>
            </a:r>
          </a:p>
        </p:txBody>
      </p:sp>
      <p:cxnSp>
        <p:nvCxnSpPr>
          <p:cNvPr id="26" name="Straight Arrow Connector 25"/>
          <p:cNvCxnSpPr/>
          <p:nvPr/>
        </p:nvCxnSpPr>
        <p:spPr>
          <a:xfrm flipH="1">
            <a:off x="8077480" y="2583201"/>
            <a:ext cx="26465" cy="557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385313" y="3173659"/>
            <a:ext cx="1391548" cy="766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400" b="1" dirty="0"/>
              <a:t>Nutrients</a:t>
            </a:r>
          </a:p>
        </p:txBody>
      </p:sp>
      <p:cxnSp>
        <p:nvCxnSpPr>
          <p:cNvPr id="29" name="Straight Arrow Connector 28"/>
          <p:cNvCxnSpPr/>
          <p:nvPr/>
        </p:nvCxnSpPr>
        <p:spPr>
          <a:xfrm>
            <a:off x="8549525" y="2696898"/>
            <a:ext cx="373195" cy="1038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359736" y="3748533"/>
            <a:ext cx="1317803" cy="919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400" b="1" dirty="0">
                <a:latin typeface="Sylfaen" panose="010A0502050306030303" pitchFamily="18" charset="0"/>
              </a:rPr>
              <a:t>Highway Runoff</a:t>
            </a:r>
          </a:p>
        </p:txBody>
      </p:sp>
      <p:cxnSp>
        <p:nvCxnSpPr>
          <p:cNvPr id="39" name="Straight Arrow Connector 38"/>
          <p:cNvCxnSpPr/>
          <p:nvPr/>
        </p:nvCxnSpPr>
        <p:spPr>
          <a:xfrm>
            <a:off x="9294272" y="2689901"/>
            <a:ext cx="131528" cy="390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9079622" y="3097960"/>
            <a:ext cx="844467" cy="56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Oil</a:t>
            </a:r>
            <a:endParaRPr lang="en-US" dirty="0"/>
          </a:p>
        </p:txBody>
      </p:sp>
      <p:cxnSp>
        <p:nvCxnSpPr>
          <p:cNvPr id="45" name="Straight Arrow Connector 44"/>
          <p:cNvCxnSpPr/>
          <p:nvPr/>
        </p:nvCxnSpPr>
        <p:spPr>
          <a:xfrm>
            <a:off x="9824310" y="2615056"/>
            <a:ext cx="554730" cy="898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9700205" y="3544446"/>
            <a:ext cx="1663367" cy="9477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400" b="1" dirty="0"/>
              <a:t>Radioactive Waste</a:t>
            </a:r>
          </a:p>
        </p:txBody>
      </p:sp>
      <p:cxnSp>
        <p:nvCxnSpPr>
          <p:cNvPr id="48" name="Straight Arrow Connector 47"/>
          <p:cNvCxnSpPr/>
          <p:nvPr/>
        </p:nvCxnSpPr>
        <p:spPr>
          <a:xfrm>
            <a:off x="9858852" y="2380593"/>
            <a:ext cx="562155" cy="202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10176641" y="2531077"/>
            <a:ext cx="1338068" cy="666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Plastic</a:t>
            </a:r>
            <a:endParaRPr lang="en-US" dirty="0"/>
          </a:p>
        </p:txBody>
      </p:sp>
    </p:spTree>
    <p:extLst>
      <p:ext uri="{BB962C8B-B14F-4D97-AF65-F5344CB8AC3E}">
        <p14:creationId xmlns:p14="http://schemas.microsoft.com/office/powerpoint/2010/main" val="6078836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Sylfaen" panose="010A0502050306030303" pitchFamily="18" charset="0"/>
              </a:rPr>
              <a:t>which contaminant comes from volcanoes in water </a:t>
            </a:r>
            <a:r>
              <a:rPr lang="en-US" sz="3200" dirty="0" smtClean="0">
                <a:latin typeface="Sylfaen" panose="010A0502050306030303" pitchFamily="18" charset="0"/>
              </a:rPr>
              <a:t>resources?</a:t>
            </a:r>
            <a:endParaRPr lang="en-US" sz="3200" dirty="0">
              <a:latin typeface="Sylfaen" panose="010A0502050306030303" pitchFamily="18" charset="0"/>
            </a:endParaRPr>
          </a:p>
        </p:txBody>
      </p:sp>
      <p:sp>
        <p:nvSpPr>
          <p:cNvPr id="3" name="Content Placeholder 2"/>
          <p:cNvSpPr>
            <a:spLocks noGrp="1"/>
          </p:cNvSpPr>
          <p:nvPr>
            <p:ph sz="quarter" idx="13"/>
          </p:nvPr>
        </p:nvSpPr>
        <p:spPr/>
        <p:txBody>
          <a:bodyPr/>
          <a:lstStyle/>
          <a:p>
            <a:pPr algn="just"/>
            <a:r>
              <a:rPr lang="en-US" dirty="0">
                <a:latin typeface="Sylfaen" panose="010A0502050306030303" pitchFamily="18" charset="0"/>
              </a:rPr>
              <a:t>When a volcano erupts, ash can travel great distances. In the short term, ash can contaminate vegetation, surface water, soils and groundwater with </a:t>
            </a:r>
            <a:r>
              <a:rPr lang="en-US" b="1" dirty="0">
                <a:latin typeface="Sylfaen" panose="010A0502050306030303" pitchFamily="18" charset="0"/>
              </a:rPr>
              <a:t>heavy metals like copper, cadmium and arsenic and non-metal contaminants like fluorine</a:t>
            </a:r>
            <a:r>
              <a:rPr lang="en-US" dirty="0">
                <a:latin typeface="Sylfaen" panose="010A0502050306030303" pitchFamily="18" charset="0"/>
              </a:rPr>
              <a:t>. </a:t>
            </a:r>
            <a:endParaRPr lang="en-US" dirty="0">
              <a:latin typeface="Sylfaen" panose="010A050205030603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443" y="4283786"/>
            <a:ext cx="2619375" cy="1743075"/>
          </a:xfrm>
          <a:prstGeom prst="rect">
            <a:avLst/>
          </a:prstGeom>
        </p:spPr>
      </p:pic>
    </p:spTree>
    <p:extLst>
      <p:ext uri="{BB962C8B-B14F-4D97-AF65-F5344CB8AC3E}">
        <p14:creationId xmlns:p14="http://schemas.microsoft.com/office/powerpoint/2010/main" val="30331061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Sylfaen" panose="010A0502050306030303" pitchFamily="18" charset="0"/>
              </a:rPr>
              <a:t>which contaminant comes from </a:t>
            </a:r>
            <a:r>
              <a:rPr lang="en-US" sz="3200" dirty="0" smtClean="0">
                <a:latin typeface="Sylfaen" panose="010A0502050306030303" pitchFamily="18" charset="0"/>
              </a:rPr>
              <a:t>animal waste </a:t>
            </a:r>
            <a:r>
              <a:rPr lang="en-US" sz="3200" dirty="0">
                <a:latin typeface="Sylfaen" panose="010A0502050306030303" pitchFamily="18" charset="0"/>
              </a:rPr>
              <a:t>in water </a:t>
            </a:r>
            <a:r>
              <a:rPr lang="en-US" sz="3200" dirty="0" smtClean="0">
                <a:latin typeface="Sylfaen" panose="010A0502050306030303" pitchFamily="18" charset="0"/>
              </a:rPr>
              <a:t>resources?</a:t>
            </a:r>
            <a:endParaRPr lang="en-US" sz="3200" dirty="0">
              <a:latin typeface="Sylfaen" panose="010A0502050306030303" pitchFamily="18" charset="0"/>
            </a:endParaRPr>
          </a:p>
        </p:txBody>
      </p:sp>
      <p:sp>
        <p:nvSpPr>
          <p:cNvPr id="3" name="Content Placeholder 2"/>
          <p:cNvSpPr>
            <a:spLocks noGrp="1"/>
          </p:cNvSpPr>
          <p:nvPr>
            <p:ph sz="quarter" idx="13"/>
          </p:nvPr>
        </p:nvSpPr>
        <p:spPr/>
        <p:txBody>
          <a:bodyPr/>
          <a:lstStyle/>
          <a:p>
            <a:pPr algn="just"/>
            <a:r>
              <a:rPr lang="en-US" dirty="0">
                <a:latin typeface="Sylfaen" panose="010A0502050306030303" pitchFamily="18" charset="0"/>
              </a:rPr>
              <a:t>The primary pollutants associated with animal wastes are </a:t>
            </a:r>
            <a:r>
              <a:rPr lang="en-US" b="1" dirty="0">
                <a:latin typeface="Sylfaen" panose="010A0502050306030303" pitchFamily="18" charset="0"/>
              </a:rPr>
              <a:t>nutrients (particularly nitrogen and phosphorus), organic matter, solids, pathogens, and odorous/volatile compounds</a:t>
            </a:r>
            <a:r>
              <a:rPr lang="en-US" dirty="0">
                <a:latin typeface="Sylfaen" panose="010A0502050306030303" pitchFamily="18" charset="0"/>
              </a:rPr>
              <a:t>.</a:t>
            </a:r>
            <a:endParaRPr lang="en-US" dirty="0">
              <a:latin typeface="Sylfaen" panose="010A050205030603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7885" y="4200522"/>
            <a:ext cx="2619375" cy="1743075"/>
          </a:xfrm>
          <a:prstGeom prst="rect">
            <a:avLst/>
          </a:prstGeom>
        </p:spPr>
      </p:pic>
    </p:spTree>
    <p:extLst>
      <p:ext uri="{BB962C8B-B14F-4D97-AF65-F5344CB8AC3E}">
        <p14:creationId xmlns:p14="http://schemas.microsoft.com/office/powerpoint/2010/main" val="321587096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Sylfaen" panose="010A0502050306030303" pitchFamily="18" charset="0"/>
              </a:rPr>
              <a:t>which contaminant comes from </a:t>
            </a:r>
            <a:r>
              <a:rPr lang="en-US" sz="3200" dirty="0" smtClean="0">
                <a:latin typeface="Sylfaen" panose="010A0502050306030303" pitchFamily="18" charset="0"/>
              </a:rPr>
              <a:t>Algae </a:t>
            </a:r>
            <a:r>
              <a:rPr lang="en-US" sz="3200" dirty="0">
                <a:latin typeface="Sylfaen" panose="010A0502050306030303" pitchFamily="18" charset="0"/>
              </a:rPr>
              <a:t>in water </a:t>
            </a:r>
            <a:r>
              <a:rPr lang="en-US" sz="3200" dirty="0" smtClean="0">
                <a:latin typeface="Sylfaen" panose="010A0502050306030303" pitchFamily="18" charset="0"/>
              </a:rPr>
              <a:t>resources?</a:t>
            </a:r>
            <a:endParaRPr lang="en-US" sz="3200" dirty="0">
              <a:latin typeface="Sylfaen" panose="010A0502050306030303" pitchFamily="18" charset="0"/>
            </a:endParaRPr>
          </a:p>
        </p:txBody>
      </p:sp>
      <p:sp>
        <p:nvSpPr>
          <p:cNvPr id="3" name="Content Placeholder 2"/>
          <p:cNvSpPr>
            <a:spLocks noGrp="1"/>
          </p:cNvSpPr>
          <p:nvPr>
            <p:ph sz="quarter" idx="13"/>
          </p:nvPr>
        </p:nvSpPr>
        <p:spPr/>
        <p:txBody>
          <a:bodyPr/>
          <a:lstStyle/>
          <a:p>
            <a:r>
              <a:rPr lang="en-US" b="1" dirty="0" err="1">
                <a:latin typeface="Sylfaen" panose="010A0502050306030303" pitchFamily="18" charset="0"/>
              </a:rPr>
              <a:t>Cyanotoxins</a:t>
            </a:r>
            <a:r>
              <a:rPr lang="en-US" b="1" dirty="0">
                <a:latin typeface="Sylfaen" panose="010A0502050306030303" pitchFamily="18" charset="0"/>
              </a:rPr>
              <a:t> are a group of chemical contaminants formed by blue-green algae</a:t>
            </a:r>
            <a:r>
              <a:rPr lang="en-US" dirty="0">
                <a:latin typeface="Sylfaen" panose="010A0502050306030303" pitchFamily="18" charset="0"/>
              </a:rPr>
              <a:t>. The most common type is </a:t>
            </a:r>
            <a:r>
              <a:rPr lang="en-US" dirty="0" err="1">
                <a:latin typeface="Sylfaen" panose="010A0502050306030303" pitchFamily="18" charset="0"/>
              </a:rPr>
              <a:t>microcystin</a:t>
            </a:r>
            <a:r>
              <a:rPr lang="en-US" dirty="0">
                <a:latin typeface="Sylfaen" panose="010A0502050306030303" pitchFamily="18" charset="0"/>
              </a:rPr>
              <a:t>, which is toxic to humans and animals. </a:t>
            </a:r>
            <a:endParaRPr lang="en-US" dirty="0">
              <a:latin typeface="Sylfaen" panose="010A050205030603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715" y="4162098"/>
            <a:ext cx="3359789" cy="1990560"/>
          </a:xfrm>
          <a:prstGeom prst="rect">
            <a:avLst/>
          </a:prstGeom>
        </p:spPr>
      </p:pic>
    </p:spTree>
    <p:extLst>
      <p:ext uri="{BB962C8B-B14F-4D97-AF65-F5344CB8AC3E}">
        <p14:creationId xmlns:p14="http://schemas.microsoft.com/office/powerpoint/2010/main" val="9938458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ylfaen" panose="010A0502050306030303" pitchFamily="18" charset="0"/>
              </a:rPr>
              <a:t>Water resources in Georgia:</a:t>
            </a:r>
            <a:endParaRPr lang="en-US" dirty="0">
              <a:latin typeface="Sylfaen" panose="010A0502050306030303" pitchFamily="18" charset="0"/>
            </a:endParaRPr>
          </a:p>
        </p:txBody>
      </p:sp>
      <p:sp>
        <p:nvSpPr>
          <p:cNvPr id="3" name="Content Placeholder 2"/>
          <p:cNvSpPr>
            <a:spLocks noGrp="1"/>
          </p:cNvSpPr>
          <p:nvPr>
            <p:ph sz="quarter" idx="13"/>
          </p:nvPr>
        </p:nvSpPr>
        <p:spPr/>
        <p:txBody>
          <a:bodyPr/>
          <a:lstStyle/>
          <a:p>
            <a:pPr marL="0" indent="0">
              <a:buNone/>
            </a:pPr>
            <a:r>
              <a:rPr lang="en-US" dirty="0">
                <a:latin typeface="Sylfaen" panose="010A0502050306030303" pitchFamily="18" charset="0"/>
              </a:rPr>
              <a:t>Georgia is rich </a:t>
            </a:r>
            <a:r>
              <a:rPr lang="en-US" dirty="0" smtClean="0">
                <a:latin typeface="Sylfaen" panose="010A0502050306030303" pitchFamily="18" charset="0"/>
              </a:rPr>
              <a:t>with </a:t>
            </a:r>
            <a:r>
              <a:rPr lang="en-US" dirty="0">
                <a:latin typeface="Sylfaen" panose="010A0502050306030303" pitchFamily="18" charset="0"/>
              </a:rPr>
              <a:t>water </a:t>
            </a:r>
            <a:r>
              <a:rPr lang="en-US" dirty="0" smtClean="0">
                <a:latin typeface="Sylfaen" panose="010A0502050306030303" pitchFamily="18" charset="0"/>
              </a:rPr>
              <a:t>resources:</a:t>
            </a:r>
          </a:p>
          <a:p>
            <a:r>
              <a:rPr lang="en-US" dirty="0" smtClean="0">
                <a:latin typeface="Sylfaen" panose="010A0502050306030303" pitchFamily="18" charset="0"/>
              </a:rPr>
              <a:t>860 lakes; </a:t>
            </a:r>
          </a:p>
          <a:p>
            <a:r>
              <a:rPr lang="en-US" dirty="0" smtClean="0">
                <a:latin typeface="Sylfaen" panose="010A0502050306030303" pitchFamily="18" charset="0"/>
              </a:rPr>
              <a:t>more </a:t>
            </a:r>
            <a:r>
              <a:rPr lang="en-US" dirty="0">
                <a:latin typeface="Sylfaen" panose="010A0502050306030303" pitchFamily="18" charset="0"/>
              </a:rPr>
              <a:t>than 26,000 </a:t>
            </a:r>
            <a:r>
              <a:rPr lang="en-US" dirty="0" smtClean="0">
                <a:latin typeface="Sylfaen" panose="010A0502050306030303" pitchFamily="18" charset="0"/>
              </a:rPr>
              <a:t>rivers;</a:t>
            </a:r>
          </a:p>
          <a:p>
            <a:r>
              <a:rPr lang="en-US" dirty="0" smtClean="0">
                <a:latin typeface="Sylfaen" panose="010A0502050306030303" pitchFamily="18" charset="0"/>
              </a:rPr>
              <a:t> </a:t>
            </a:r>
            <a:r>
              <a:rPr lang="en-US" dirty="0">
                <a:latin typeface="Sylfaen" panose="010A0502050306030303" pitchFamily="18" charset="0"/>
              </a:rPr>
              <a:t>43 artificial </a:t>
            </a:r>
            <a:r>
              <a:rPr lang="en-US" dirty="0" smtClean="0">
                <a:latin typeface="Sylfaen" panose="010A0502050306030303" pitchFamily="18" charset="0"/>
              </a:rPr>
              <a:t>reservoirs</a:t>
            </a:r>
            <a:r>
              <a:rPr lang="ka-GE" dirty="0" smtClean="0">
                <a:latin typeface="Sylfaen" panose="010A0502050306030303" pitchFamily="18" charset="0"/>
              </a:rPr>
              <a:t>;</a:t>
            </a:r>
          </a:p>
          <a:p>
            <a:r>
              <a:rPr lang="en-US" dirty="0" smtClean="0">
                <a:latin typeface="Sylfaen" panose="010A0502050306030303" pitchFamily="18" charset="0"/>
              </a:rPr>
              <a:t>More than 730 mineral water.</a:t>
            </a:r>
          </a:p>
          <a:p>
            <a:endParaRPr lang="en-US" dirty="0"/>
          </a:p>
        </p:txBody>
      </p:sp>
    </p:spTree>
    <p:extLst>
      <p:ext uri="{BB962C8B-B14F-4D97-AF65-F5344CB8AC3E}">
        <p14:creationId xmlns:p14="http://schemas.microsoft.com/office/powerpoint/2010/main" val="21682230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Sylfaen" panose="010A0502050306030303" pitchFamily="18" charset="0"/>
              </a:rPr>
              <a:t>which contaminant comes from </a:t>
            </a:r>
            <a:r>
              <a:rPr lang="en-US" sz="3200" dirty="0" smtClean="0">
                <a:latin typeface="Sylfaen" panose="010A0502050306030303" pitchFamily="18" charset="0"/>
              </a:rPr>
              <a:t>flood </a:t>
            </a:r>
            <a:r>
              <a:rPr lang="en-US" sz="3200" dirty="0">
                <a:latin typeface="Sylfaen" panose="010A0502050306030303" pitchFamily="18" charset="0"/>
              </a:rPr>
              <a:t>in water </a:t>
            </a:r>
            <a:r>
              <a:rPr lang="en-US" sz="3200" dirty="0" smtClean="0">
                <a:latin typeface="Sylfaen" panose="010A0502050306030303" pitchFamily="18" charset="0"/>
              </a:rPr>
              <a:t>resources?</a:t>
            </a:r>
            <a:endParaRPr lang="en-US" sz="3200" dirty="0">
              <a:latin typeface="Sylfaen" panose="010A0502050306030303" pitchFamily="18" charset="0"/>
            </a:endParaRPr>
          </a:p>
        </p:txBody>
      </p:sp>
      <p:sp>
        <p:nvSpPr>
          <p:cNvPr id="3" name="Content Placeholder 2"/>
          <p:cNvSpPr>
            <a:spLocks noGrp="1"/>
          </p:cNvSpPr>
          <p:nvPr>
            <p:ph sz="quarter" idx="13"/>
          </p:nvPr>
        </p:nvSpPr>
        <p:spPr/>
        <p:txBody>
          <a:bodyPr/>
          <a:lstStyle/>
          <a:p>
            <a:r>
              <a:rPr lang="en-US" dirty="0" smtClean="0">
                <a:latin typeface="Sylfaen" panose="010A0502050306030303" pitchFamily="18" charset="0"/>
              </a:rPr>
              <a:t>floods </a:t>
            </a:r>
            <a:r>
              <a:rPr lang="en-US" dirty="0">
                <a:latin typeface="Sylfaen" panose="010A0502050306030303" pitchFamily="18" charset="0"/>
              </a:rPr>
              <a:t>can carry with it harmful contaminants such as </a:t>
            </a:r>
            <a:r>
              <a:rPr lang="en-US" b="1" dirty="0">
                <a:latin typeface="Sylfaen" panose="010A0502050306030303" pitchFamily="18" charset="0"/>
              </a:rPr>
              <a:t>soil, animal waste, salt, pesticides, and oil</a:t>
            </a:r>
            <a:r>
              <a:rPr lang="en-US" dirty="0">
                <a:latin typeface="Sylfaen" panose="010A0502050306030303" pitchFamily="18" charset="0"/>
              </a:rPr>
              <a:t> which can potentially impact drinking water wells and water quality.</a:t>
            </a:r>
            <a:endParaRPr lang="en-US" dirty="0">
              <a:latin typeface="Sylfaen" panose="010A0502050306030303" pitchFamily="18" charset="0"/>
            </a:endParaRPr>
          </a:p>
        </p:txBody>
      </p:sp>
      <p:pic>
        <p:nvPicPr>
          <p:cNvPr id="4" name="Picture 3"/>
          <p:cNvPicPr>
            <a:picLocks noChangeAspect="1"/>
          </p:cNvPicPr>
          <p:nvPr/>
        </p:nvPicPr>
        <p:blipFill>
          <a:blip r:embed="rId2"/>
          <a:stretch>
            <a:fillRect/>
          </a:stretch>
        </p:blipFill>
        <p:spPr>
          <a:xfrm>
            <a:off x="6794938" y="4017157"/>
            <a:ext cx="3993602" cy="20998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156" y="4017157"/>
            <a:ext cx="3478834" cy="2336744"/>
          </a:xfrm>
          <a:prstGeom prst="rect">
            <a:avLst/>
          </a:prstGeom>
        </p:spPr>
      </p:pic>
    </p:spTree>
    <p:extLst>
      <p:ext uri="{BB962C8B-B14F-4D97-AF65-F5344CB8AC3E}">
        <p14:creationId xmlns:p14="http://schemas.microsoft.com/office/powerpoint/2010/main" val="107443343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Sylfaen" panose="010A0502050306030303" pitchFamily="18" charset="0"/>
              </a:rPr>
              <a:t>some interesting facts</a:t>
            </a:r>
            <a:endParaRPr lang="en-US" dirty="0">
              <a:latin typeface="Sylfaen" panose="010A0502050306030303" pitchFamily="18" charset="0"/>
            </a:endParaRPr>
          </a:p>
        </p:txBody>
      </p:sp>
      <p:sp>
        <p:nvSpPr>
          <p:cNvPr id="3" name="Content Placeholder 2"/>
          <p:cNvSpPr>
            <a:spLocks noGrp="1"/>
          </p:cNvSpPr>
          <p:nvPr>
            <p:ph sz="quarter" idx="13"/>
          </p:nvPr>
        </p:nvSpPr>
        <p:spPr>
          <a:xfrm>
            <a:off x="913774" y="1947042"/>
            <a:ext cx="10363826" cy="3844158"/>
          </a:xfrm>
        </p:spPr>
        <p:txBody>
          <a:bodyPr/>
          <a:lstStyle/>
          <a:p>
            <a:pPr algn="just">
              <a:buFont typeface="Wingdings" panose="05000000000000000000" pitchFamily="2" charset="2"/>
              <a:buChar char="Ø"/>
            </a:pPr>
            <a:r>
              <a:rPr lang="en-US" dirty="0">
                <a:latin typeface="Sylfaen" panose="010A0502050306030303" pitchFamily="18" charset="0"/>
              </a:rPr>
              <a:t>Diseases from contaminated water have killed more people in history than any war. Today, nearly 5 million people worldwide die each year as a result of contaminated </a:t>
            </a:r>
            <a:r>
              <a:rPr lang="en-US" dirty="0" smtClean="0">
                <a:latin typeface="Sylfaen" panose="010A0502050306030303" pitchFamily="18" charset="0"/>
              </a:rPr>
              <a:t>water</a:t>
            </a:r>
            <a:r>
              <a:rPr lang="en-US" dirty="0">
                <a:latin typeface="Sylfaen" panose="010A0502050306030303" pitchFamily="18" charset="0"/>
              </a:rPr>
              <a:t>.</a:t>
            </a:r>
          </a:p>
        </p:txBody>
      </p:sp>
      <p:pic>
        <p:nvPicPr>
          <p:cNvPr id="4" name="Picture 3"/>
          <p:cNvPicPr>
            <a:picLocks noChangeAspect="1"/>
          </p:cNvPicPr>
          <p:nvPr/>
        </p:nvPicPr>
        <p:blipFill>
          <a:blip r:embed="rId2"/>
          <a:stretch>
            <a:fillRect/>
          </a:stretch>
        </p:blipFill>
        <p:spPr>
          <a:xfrm>
            <a:off x="2183523" y="3245544"/>
            <a:ext cx="7250495" cy="3494214"/>
          </a:xfrm>
          <a:prstGeom prst="rect">
            <a:avLst/>
          </a:prstGeom>
        </p:spPr>
      </p:pic>
    </p:spTree>
    <p:extLst>
      <p:ext uri="{BB962C8B-B14F-4D97-AF65-F5344CB8AC3E}">
        <p14:creationId xmlns:p14="http://schemas.microsoft.com/office/powerpoint/2010/main" val="422945440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some interesting facts</a:t>
            </a:r>
            <a:endParaRPr lang="en-US" dirty="0"/>
          </a:p>
        </p:txBody>
      </p:sp>
      <p:sp>
        <p:nvSpPr>
          <p:cNvPr id="3" name="Content Placeholder 2"/>
          <p:cNvSpPr>
            <a:spLocks noGrp="1"/>
          </p:cNvSpPr>
          <p:nvPr>
            <p:ph sz="quarter" idx="13"/>
          </p:nvPr>
        </p:nvSpPr>
        <p:spPr>
          <a:xfrm>
            <a:off x="913774" y="1947042"/>
            <a:ext cx="10363826" cy="3844158"/>
          </a:xfrm>
        </p:spPr>
        <p:txBody>
          <a:bodyPr/>
          <a:lstStyle/>
          <a:p>
            <a:pPr>
              <a:buFont typeface="Wingdings" panose="05000000000000000000" pitchFamily="2" charset="2"/>
              <a:buChar char="Ø"/>
            </a:pPr>
            <a:r>
              <a:rPr lang="en-US" dirty="0"/>
              <a:t>The World Health Organization (WHO) confirms that 25% of global deaths are related to the lack of access to drinking water, air pollution and sanitation.</a:t>
            </a:r>
          </a:p>
        </p:txBody>
      </p:sp>
      <p:graphicFrame>
        <p:nvGraphicFramePr>
          <p:cNvPr id="4" name="Object 3"/>
          <p:cNvGraphicFramePr>
            <a:graphicFrameLocks noChangeAspect="1"/>
          </p:cNvGraphicFramePr>
          <p:nvPr>
            <p:extLst>
              <p:ext uri="{D42A27DB-BD31-4B8C-83A1-F6EECF244321}">
                <p14:modId xmlns:p14="http://schemas.microsoft.com/office/powerpoint/2010/main" val="4155785026"/>
              </p:ext>
            </p:extLst>
          </p:nvPr>
        </p:nvGraphicFramePr>
        <p:xfrm>
          <a:off x="98425" y="98425"/>
          <a:ext cx="1003300" cy="387350"/>
        </p:xfrm>
        <a:graphic>
          <a:graphicData uri="http://schemas.openxmlformats.org/presentationml/2006/ole">
            <mc:AlternateContent xmlns:mc="http://schemas.openxmlformats.org/markup-compatibility/2006">
              <mc:Choice xmlns:v="urn:schemas-microsoft-com:vml" Requires="v">
                <p:oleObj spid="_x0000_s1046" name="Packager Shell Object" showAsIcon="1" r:id="rId3" imgW="1002600" imgH="387000" progId="Package">
                  <p:embed/>
                </p:oleObj>
              </mc:Choice>
              <mc:Fallback>
                <p:oleObj name="Packager Shell Object" showAsIcon="1" r:id="rId3" imgW="1002600" imgH="387000" progId="Package">
                  <p:embed/>
                  <p:pic>
                    <p:nvPicPr>
                      <p:cNvPr id="0" name=""/>
                      <p:cNvPicPr/>
                      <p:nvPr/>
                    </p:nvPicPr>
                    <p:blipFill>
                      <a:blip r:embed="rId4"/>
                      <a:stretch>
                        <a:fillRect/>
                      </a:stretch>
                    </p:blipFill>
                    <p:spPr>
                      <a:xfrm>
                        <a:off x="98425" y="98425"/>
                        <a:ext cx="1003300" cy="38735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a:off x="2877206" y="3241870"/>
            <a:ext cx="5666061" cy="3426943"/>
          </a:xfrm>
          <a:prstGeom prst="rect">
            <a:avLst/>
          </a:prstGeom>
        </p:spPr>
      </p:pic>
    </p:spTree>
    <p:extLst>
      <p:ext uri="{BB962C8B-B14F-4D97-AF65-F5344CB8AC3E}">
        <p14:creationId xmlns:p14="http://schemas.microsoft.com/office/powerpoint/2010/main" val="36491789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ylfaen" panose="010A0502050306030303" pitchFamily="18" charset="0"/>
              </a:rPr>
              <a:t>References:</a:t>
            </a:r>
            <a:endParaRPr lang="en-US" dirty="0">
              <a:latin typeface="Sylfaen" panose="010A0502050306030303" pitchFamily="18" charset="0"/>
            </a:endParaRPr>
          </a:p>
        </p:txBody>
      </p:sp>
      <p:sp>
        <p:nvSpPr>
          <p:cNvPr id="3" name="Content Placeholder 2"/>
          <p:cNvSpPr>
            <a:spLocks noGrp="1"/>
          </p:cNvSpPr>
          <p:nvPr>
            <p:ph sz="quarter" idx="13"/>
          </p:nvPr>
        </p:nvSpPr>
        <p:spPr>
          <a:xfrm>
            <a:off x="583325" y="1655380"/>
            <a:ext cx="11311758" cy="4135820"/>
          </a:xfrm>
        </p:spPr>
        <p:txBody>
          <a:bodyPr/>
          <a:lstStyle/>
          <a:p>
            <a:pPr marL="457200" indent="-457200">
              <a:buAutoNum type="arabicPeriod"/>
            </a:pPr>
            <a:r>
              <a:rPr lang="en-US" dirty="0" err="1" smtClean="0">
                <a:latin typeface="Sylfaen" panose="010A0502050306030303" pitchFamily="18" charset="0"/>
              </a:rPr>
              <a:t>Supatashvili</a:t>
            </a:r>
            <a:r>
              <a:rPr lang="en-US" dirty="0" smtClean="0">
                <a:latin typeface="Sylfaen" panose="010A0502050306030303" pitchFamily="18" charset="0"/>
              </a:rPr>
              <a:t> </a:t>
            </a:r>
            <a:r>
              <a:rPr lang="en-US" dirty="0" err="1" smtClean="0">
                <a:latin typeface="Sylfaen" panose="010A0502050306030303" pitchFamily="18" charset="0"/>
              </a:rPr>
              <a:t>guram</a:t>
            </a:r>
            <a:r>
              <a:rPr lang="en-US" dirty="0" smtClean="0">
                <a:latin typeface="Sylfaen" panose="010A0502050306030303" pitchFamily="18" charset="0"/>
              </a:rPr>
              <a:t>., ,,Environmental chemistry’’. 2008;</a:t>
            </a:r>
          </a:p>
          <a:p>
            <a:pPr marL="457200" indent="-457200">
              <a:buAutoNum type="arabicPeriod"/>
            </a:pPr>
            <a:r>
              <a:rPr lang="en-US" dirty="0" err="1" smtClean="0">
                <a:latin typeface="Sylfaen" panose="010A0502050306030303" pitchFamily="18" charset="0"/>
              </a:rPr>
              <a:t>Trapaidze</a:t>
            </a:r>
            <a:r>
              <a:rPr lang="en-US" dirty="0" smtClean="0">
                <a:latin typeface="Sylfaen" panose="010A0502050306030303" pitchFamily="18" charset="0"/>
              </a:rPr>
              <a:t> </a:t>
            </a:r>
            <a:r>
              <a:rPr lang="en-US" dirty="0" err="1" smtClean="0">
                <a:latin typeface="Sylfaen" panose="010A0502050306030303" pitchFamily="18" charset="0"/>
              </a:rPr>
              <a:t>vazha</a:t>
            </a:r>
            <a:r>
              <a:rPr lang="en-US" dirty="0" smtClean="0">
                <a:latin typeface="Sylfaen" panose="010A0502050306030303" pitchFamily="18" charset="0"/>
              </a:rPr>
              <a:t>., ,water </a:t>
            </a:r>
            <a:r>
              <a:rPr lang="en-US" dirty="0" err="1" smtClean="0">
                <a:latin typeface="Sylfaen" panose="010A0502050306030303" pitchFamily="18" charset="0"/>
              </a:rPr>
              <a:t>recources</a:t>
            </a:r>
            <a:r>
              <a:rPr lang="en-US" dirty="0" smtClean="0">
                <a:latin typeface="Sylfaen" panose="010A0502050306030303" pitchFamily="18" charset="0"/>
              </a:rPr>
              <a:t>’’. 2012;</a:t>
            </a:r>
          </a:p>
          <a:p>
            <a:pPr marL="457200" indent="-457200">
              <a:buAutoNum type="arabicPeriod"/>
            </a:pPr>
            <a:r>
              <a:rPr lang="en-US" dirty="0" err="1" smtClean="0">
                <a:latin typeface="Sylfaen" panose="010A0502050306030303" pitchFamily="18" charset="0"/>
              </a:rPr>
              <a:t>Nayla</a:t>
            </a:r>
            <a:r>
              <a:rPr lang="en-US" dirty="0" smtClean="0">
                <a:latin typeface="Sylfaen" panose="010A0502050306030303" pitchFamily="18" charset="0"/>
              </a:rPr>
              <a:t> </a:t>
            </a:r>
            <a:r>
              <a:rPr lang="en-US" dirty="0">
                <a:latin typeface="Sylfaen" panose="010A0502050306030303" pitchFamily="18" charset="0"/>
              </a:rPr>
              <a:t>Hassan </a:t>
            </a:r>
            <a:r>
              <a:rPr lang="en-US" dirty="0" smtClean="0">
                <a:latin typeface="Sylfaen" panose="010A0502050306030303" pitchFamily="18" charset="0"/>
              </a:rPr>
              <a:t>Omer., ,,</a:t>
            </a:r>
            <a:r>
              <a:rPr lang="en-US" b="1" dirty="0" smtClean="0">
                <a:latin typeface="Sylfaen" panose="010A0502050306030303" pitchFamily="18" charset="0"/>
              </a:rPr>
              <a:t>Water </a:t>
            </a:r>
            <a:r>
              <a:rPr lang="en-US" b="1" dirty="0">
                <a:latin typeface="Sylfaen" panose="010A0502050306030303" pitchFamily="18" charset="0"/>
              </a:rPr>
              <a:t>Quality </a:t>
            </a:r>
            <a:r>
              <a:rPr lang="en-US" b="1" dirty="0" smtClean="0">
                <a:latin typeface="Sylfaen" panose="010A0502050306030303" pitchFamily="18" charset="0"/>
              </a:rPr>
              <a:t>Parameters’’.2019</a:t>
            </a:r>
            <a:r>
              <a:rPr lang="en-US" dirty="0" smtClean="0">
                <a:latin typeface="Sylfaen" panose="010A0502050306030303" pitchFamily="18" charset="0"/>
              </a:rPr>
              <a:t>. </a:t>
            </a:r>
            <a:r>
              <a:rPr lang="en-US" dirty="0" smtClean="0">
                <a:latin typeface="Sylfaen" panose="010A0502050306030303" pitchFamily="18" charset="0"/>
              </a:rPr>
              <a:t>DOI:10.5772/intechopen.89657;</a:t>
            </a:r>
          </a:p>
          <a:p>
            <a:pPr marL="457200" indent="-457200">
              <a:buAutoNum type="arabicPeriod"/>
            </a:pPr>
            <a:r>
              <a:rPr lang="en-US" dirty="0" err="1">
                <a:latin typeface="Sylfaen" panose="010A0502050306030303" pitchFamily="18" charset="0"/>
              </a:rPr>
              <a:t>Supatashvili</a:t>
            </a:r>
            <a:r>
              <a:rPr lang="en-US" dirty="0">
                <a:latin typeface="Sylfaen" panose="010A0502050306030303" pitchFamily="18" charset="0"/>
              </a:rPr>
              <a:t> </a:t>
            </a:r>
            <a:r>
              <a:rPr lang="en-US" dirty="0" err="1">
                <a:latin typeface="Sylfaen" panose="010A0502050306030303" pitchFamily="18" charset="0"/>
              </a:rPr>
              <a:t>guram</a:t>
            </a:r>
            <a:r>
              <a:rPr lang="en-US" dirty="0">
                <a:latin typeface="Sylfaen" panose="010A0502050306030303" pitchFamily="18" charset="0"/>
              </a:rPr>
              <a:t>., ,, Quantitative </a:t>
            </a:r>
            <a:r>
              <a:rPr lang="en-US" dirty="0" smtClean="0">
                <a:latin typeface="Sylfaen" panose="010A0502050306030303" pitchFamily="18" charset="0"/>
              </a:rPr>
              <a:t>analysis</a:t>
            </a:r>
            <a:r>
              <a:rPr lang="ka-GE" dirty="0" smtClean="0">
                <a:latin typeface="Sylfaen" panose="010A0502050306030303" pitchFamily="18" charset="0"/>
              </a:rPr>
              <a:t>’’, </a:t>
            </a:r>
            <a:r>
              <a:rPr lang="en-US" dirty="0" smtClean="0">
                <a:latin typeface="Sylfaen" panose="010A0502050306030303" pitchFamily="18" charset="0"/>
              </a:rPr>
              <a:t>Tbilisi state university. 2011</a:t>
            </a:r>
            <a:endParaRPr lang="ka-GE" dirty="0" smtClean="0">
              <a:latin typeface="Sylfaen" panose="010A0502050306030303" pitchFamily="18" charset="0"/>
            </a:endParaRPr>
          </a:p>
          <a:p>
            <a:pPr marL="457200" indent="-457200">
              <a:buAutoNum type="arabicPeriod"/>
            </a:pPr>
            <a:r>
              <a:rPr lang="en-US" dirty="0" smtClean="0">
                <a:latin typeface="Sylfaen" panose="010A0502050306030303" pitchFamily="18" charset="0"/>
              </a:rPr>
              <a:t>World </a:t>
            </a:r>
            <a:r>
              <a:rPr lang="en-US" dirty="0">
                <a:latin typeface="Sylfaen" panose="010A0502050306030303" pitchFamily="18" charset="0"/>
              </a:rPr>
              <a:t>Health </a:t>
            </a:r>
            <a:r>
              <a:rPr lang="en-US" dirty="0" smtClean="0">
                <a:latin typeface="Sylfaen" panose="010A0502050306030303" pitchFamily="18" charset="0"/>
              </a:rPr>
              <a:t>Organization., ,,Guidelines </a:t>
            </a:r>
            <a:r>
              <a:rPr lang="en-US" dirty="0">
                <a:latin typeface="Sylfaen" panose="010A0502050306030303" pitchFamily="18" charset="0"/>
              </a:rPr>
              <a:t>for drinking-water </a:t>
            </a:r>
            <a:r>
              <a:rPr lang="en-US" dirty="0" smtClean="0">
                <a:latin typeface="Sylfaen" panose="010A0502050306030303" pitchFamily="18" charset="0"/>
              </a:rPr>
              <a:t>quality’’ </a:t>
            </a:r>
            <a:r>
              <a:rPr lang="en-US" dirty="0">
                <a:latin typeface="Sylfaen" panose="010A0502050306030303" pitchFamily="18" charset="0"/>
              </a:rPr>
              <a:t>fourth edition incorporating the first and second addenda ISBN 978-92-4-004506-4 (electronic version). </a:t>
            </a:r>
            <a:r>
              <a:rPr lang="en-US" dirty="0" smtClean="0">
                <a:latin typeface="Sylfaen" panose="010A0502050306030303" pitchFamily="18" charset="0"/>
              </a:rPr>
              <a:t>2022.</a:t>
            </a:r>
          </a:p>
          <a:p>
            <a:pPr marL="457200" indent="-457200">
              <a:buAutoNum type="arabicPeriod"/>
            </a:pPr>
            <a:r>
              <a:rPr lang="en-US" dirty="0">
                <a:latin typeface="Sylfaen" panose="010A0502050306030303" pitchFamily="18" charset="0"/>
              </a:rPr>
              <a:t>https://www.vedantu.com/biology/causes-of-water-pollution</a:t>
            </a:r>
            <a:endParaRPr lang="en-US" dirty="0">
              <a:latin typeface="Sylfaen" panose="010A0502050306030303" pitchFamily="18" charset="0"/>
            </a:endParaRPr>
          </a:p>
        </p:txBody>
      </p:sp>
    </p:spTree>
    <p:extLst>
      <p:ext uri="{BB962C8B-B14F-4D97-AF65-F5344CB8AC3E}">
        <p14:creationId xmlns:p14="http://schemas.microsoft.com/office/powerpoint/2010/main" val="322022760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97723" y="90651"/>
            <a:ext cx="8844456" cy="6633342"/>
          </a:xfrm>
        </p:spPr>
      </p:pic>
    </p:spTree>
    <p:extLst>
      <p:ext uri="{BB962C8B-B14F-4D97-AF65-F5344CB8AC3E}">
        <p14:creationId xmlns:p14="http://schemas.microsoft.com/office/powerpoint/2010/main" val="37842927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ylfaen" panose="010A0502050306030303" pitchFamily="18" charset="0"/>
              </a:rPr>
              <a:t>Mineral Wates in Georgia</a:t>
            </a:r>
            <a:endParaRPr lang="en-US" dirty="0">
              <a:latin typeface="Sylfaen" panose="010A0502050306030303" pitchFamily="18" charset="0"/>
            </a:endParaRPr>
          </a:p>
        </p:txBody>
      </p:sp>
      <p:sp>
        <p:nvSpPr>
          <p:cNvPr id="3" name="Content Placeholder 2"/>
          <p:cNvSpPr>
            <a:spLocks noGrp="1"/>
          </p:cNvSpPr>
          <p:nvPr>
            <p:ph sz="quarter" idx="13"/>
          </p:nvPr>
        </p:nvSpPr>
        <p:spPr/>
        <p:txBody>
          <a:bodyPr>
            <a:normAutofit fontScale="70000" lnSpcReduction="20000"/>
          </a:bodyPr>
          <a:lstStyle/>
          <a:p>
            <a:r>
              <a:rPr lang="en-US" dirty="0" smtClean="0">
                <a:latin typeface="Sylfaen" panose="010A0502050306030303" pitchFamily="18" charset="0"/>
              </a:rPr>
              <a:t>There are more than 730 types of mineral water in Georgia, which are used for </a:t>
            </a:r>
            <a:r>
              <a:rPr lang="en-US" dirty="0" err="1" smtClean="0">
                <a:latin typeface="Sylfaen" panose="010A0502050306030303" pitchFamily="18" charset="0"/>
              </a:rPr>
              <a:t>balneological</a:t>
            </a:r>
            <a:r>
              <a:rPr lang="en-US" dirty="0" smtClean="0">
                <a:latin typeface="Sylfaen" panose="010A0502050306030303" pitchFamily="18" charset="0"/>
              </a:rPr>
              <a:t> purposes and industrial casting.</a:t>
            </a:r>
          </a:p>
          <a:p>
            <a:r>
              <a:rPr lang="en-US" dirty="0" smtClean="0">
                <a:latin typeface="Sylfaen" panose="010A0502050306030303" pitchFamily="18" charset="0"/>
              </a:rPr>
              <a:t>Among them the most famous are:</a:t>
            </a:r>
          </a:p>
          <a:p>
            <a:pPr>
              <a:buFont typeface="Wingdings" panose="05000000000000000000" pitchFamily="2" charset="2"/>
              <a:buChar char="Ø"/>
            </a:pPr>
            <a:r>
              <a:rPr lang="en-US" dirty="0" err="1" smtClean="0">
                <a:latin typeface="Sylfaen" panose="010A0502050306030303" pitchFamily="18" charset="0"/>
              </a:rPr>
              <a:t>Borjomi</a:t>
            </a:r>
            <a:r>
              <a:rPr lang="en-US" dirty="0" smtClean="0">
                <a:latin typeface="Sylfaen" panose="010A0502050306030303" pitchFamily="18" charset="0"/>
              </a:rPr>
              <a:t>;</a:t>
            </a:r>
          </a:p>
          <a:p>
            <a:pPr>
              <a:buFont typeface="Wingdings" panose="05000000000000000000" pitchFamily="2" charset="2"/>
              <a:buChar char="Ø"/>
            </a:pPr>
            <a:r>
              <a:rPr lang="en-US" dirty="0" err="1" smtClean="0">
                <a:latin typeface="Sylfaen" panose="010A0502050306030303" pitchFamily="18" charset="0"/>
              </a:rPr>
              <a:t>Sairme</a:t>
            </a:r>
            <a:r>
              <a:rPr lang="en-US" dirty="0" smtClean="0">
                <a:latin typeface="Sylfaen" panose="010A0502050306030303" pitchFamily="18" charset="0"/>
              </a:rPr>
              <a:t>;</a:t>
            </a:r>
          </a:p>
          <a:p>
            <a:pPr>
              <a:buFont typeface="Wingdings" panose="05000000000000000000" pitchFamily="2" charset="2"/>
              <a:buChar char="Ø"/>
            </a:pPr>
            <a:r>
              <a:rPr lang="en-US" dirty="0" err="1" smtClean="0">
                <a:latin typeface="Sylfaen" panose="010A0502050306030303" pitchFamily="18" charset="0"/>
              </a:rPr>
              <a:t>Likani</a:t>
            </a:r>
            <a:r>
              <a:rPr lang="en-US" dirty="0" smtClean="0">
                <a:latin typeface="Sylfaen" panose="010A0502050306030303" pitchFamily="18" charset="0"/>
              </a:rPr>
              <a:t>;</a:t>
            </a:r>
            <a:endParaRPr lang="en-US" dirty="0">
              <a:latin typeface="Sylfaen" panose="010A0502050306030303" pitchFamily="18" charset="0"/>
            </a:endParaRPr>
          </a:p>
          <a:p>
            <a:pPr>
              <a:buFont typeface="Wingdings" panose="05000000000000000000" pitchFamily="2" charset="2"/>
              <a:buChar char="Ø"/>
            </a:pPr>
            <a:r>
              <a:rPr lang="en-US" dirty="0" err="1" smtClean="0">
                <a:latin typeface="Sylfaen" panose="010A0502050306030303" pitchFamily="18" charset="0"/>
              </a:rPr>
              <a:t>Nabeghlavi</a:t>
            </a:r>
            <a:r>
              <a:rPr lang="en-US" dirty="0" smtClean="0">
                <a:latin typeface="Sylfaen" panose="010A0502050306030303" pitchFamily="18" charset="0"/>
              </a:rPr>
              <a:t>;</a:t>
            </a:r>
          </a:p>
          <a:p>
            <a:pPr>
              <a:buFont typeface="Wingdings" panose="05000000000000000000" pitchFamily="2" charset="2"/>
              <a:buChar char="Ø"/>
            </a:pPr>
            <a:r>
              <a:rPr lang="en-US" dirty="0" err="1" smtClean="0">
                <a:latin typeface="Sylfaen" panose="010A0502050306030303" pitchFamily="18" charset="0"/>
              </a:rPr>
              <a:t>Mitarbi</a:t>
            </a:r>
            <a:r>
              <a:rPr lang="en-US" dirty="0" smtClean="0">
                <a:latin typeface="Sylfaen" panose="010A0502050306030303" pitchFamily="18" charset="0"/>
              </a:rPr>
              <a:t>;</a:t>
            </a:r>
          </a:p>
          <a:p>
            <a:pPr>
              <a:buFont typeface="Wingdings" panose="05000000000000000000" pitchFamily="2" charset="2"/>
              <a:buChar char="Ø"/>
            </a:pPr>
            <a:r>
              <a:rPr lang="en-US" dirty="0" err="1" smtClean="0">
                <a:latin typeface="Sylfaen" panose="010A0502050306030303" pitchFamily="18" charset="0"/>
              </a:rPr>
              <a:t>Zvare</a:t>
            </a:r>
            <a:r>
              <a:rPr lang="en-US" dirty="0" smtClean="0">
                <a:latin typeface="Sylfaen" panose="010A0502050306030303" pitchFamily="18" charset="0"/>
              </a:rPr>
              <a:t>;</a:t>
            </a:r>
          </a:p>
          <a:p>
            <a:pPr>
              <a:buFont typeface="Wingdings" panose="05000000000000000000" pitchFamily="2" charset="2"/>
              <a:buChar char="Ø"/>
            </a:pPr>
            <a:r>
              <a:rPr lang="en-US" dirty="0" err="1" smtClean="0">
                <a:latin typeface="Sylfaen" panose="010A0502050306030303" pitchFamily="18" charset="0"/>
              </a:rPr>
              <a:t>Lugela</a:t>
            </a:r>
            <a:r>
              <a:rPr lang="en-US" dirty="0" smtClean="0">
                <a:latin typeface="Sylfaen" panose="010A0502050306030303" pitchFamily="18" charset="0"/>
              </a:rPr>
              <a:t>.</a:t>
            </a:r>
            <a:endParaRPr lang="en-US" dirty="0">
              <a:latin typeface="Sylfaen" panose="010A050205030603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6817" y="3909847"/>
            <a:ext cx="1743075" cy="2619375"/>
          </a:xfrm>
          <a:prstGeom prst="rect">
            <a:avLst/>
          </a:prstGeom>
        </p:spPr>
      </p:pic>
      <p:pic>
        <p:nvPicPr>
          <p:cNvPr id="5" name="Picture 4"/>
          <p:cNvPicPr>
            <a:picLocks noChangeAspect="1"/>
          </p:cNvPicPr>
          <p:nvPr/>
        </p:nvPicPr>
        <p:blipFill>
          <a:blip r:embed="rId3"/>
          <a:stretch>
            <a:fillRect/>
          </a:stretch>
        </p:blipFill>
        <p:spPr>
          <a:xfrm>
            <a:off x="6431591" y="2838284"/>
            <a:ext cx="2143125" cy="21431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4658" y="4312507"/>
            <a:ext cx="2124075" cy="2152650"/>
          </a:xfrm>
          <a:prstGeom prst="rect">
            <a:avLst/>
          </a:prstGeom>
        </p:spPr>
      </p:pic>
    </p:spTree>
    <p:extLst>
      <p:ext uri="{BB962C8B-B14F-4D97-AF65-F5344CB8AC3E}">
        <p14:creationId xmlns:p14="http://schemas.microsoft.com/office/powerpoint/2010/main" val="87911141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a:latin typeface="Sylfaen" panose="010A0502050306030303" pitchFamily="18" charset="0"/>
              </a:rPr>
              <a:t>what is the difference between mineral water and regular </a:t>
            </a:r>
            <a:r>
              <a:rPr lang="en-US" sz="2800" b="1" i="1" dirty="0" smtClean="0">
                <a:latin typeface="Sylfaen" panose="010A0502050306030303" pitchFamily="18" charset="0"/>
              </a:rPr>
              <a:t>water?</a:t>
            </a:r>
            <a:endParaRPr lang="en-US" sz="2800" b="1" i="1" dirty="0">
              <a:latin typeface="Sylfaen" panose="010A0502050306030303" pitchFamily="18" charset="0"/>
            </a:endParaRPr>
          </a:p>
        </p:txBody>
      </p:sp>
      <p:sp>
        <p:nvSpPr>
          <p:cNvPr id="3" name="Content Placeholder 2"/>
          <p:cNvSpPr>
            <a:spLocks noGrp="1"/>
          </p:cNvSpPr>
          <p:nvPr>
            <p:ph sz="quarter" idx="13"/>
          </p:nvPr>
        </p:nvSpPr>
        <p:spPr/>
        <p:txBody>
          <a:bodyPr>
            <a:normAutofit/>
          </a:bodyPr>
          <a:lstStyle/>
          <a:p>
            <a:endParaRPr lang="en-US" dirty="0"/>
          </a:p>
        </p:txBody>
      </p:sp>
    </p:spTree>
    <p:extLst>
      <p:ext uri="{BB962C8B-B14F-4D97-AF65-F5344CB8AC3E}">
        <p14:creationId xmlns:p14="http://schemas.microsoft.com/office/powerpoint/2010/main" val="364902243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Sylfaen" panose="010A0502050306030303" pitchFamily="18" charset="0"/>
              </a:rPr>
              <a:t>what is the difference between mineral water and regular water?</a:t>
            </a:r>
            <a:endParaRPr lang="en-US" dirty="0"/>
          </a:p>
        </p:txBody>
      </p:sp>
      <p:sp>
        <p:nvSpPr>
          <p:cNvPr id="3" name="Content Placeholder 2"/>
          <p:cNvSpPr>
            <a:spLocks noGrp="1"/>
          </p:cNvSpPr>
          <p:nvPr>
            <p:ph sz="quarter" idx="13"/>
          </p:nvPr>
        </p:nvSpPr>
        <p:spPr/>
        <p:txBody>
          <a:bodyPr/>
          <a:lstStyle/>
          <a:p>
            <a:r>
              <a:rPr lang="en-US" dirty="0">
                <a:latin typeface="Sylfaen" panose="010A0502050306030303" pitchFamily="18" charset="0"/>
              </a:rPr>
              <a:t>Mineral water comes from underground reservoirs. Unlike regular drinking water;</a:t>
            </a:r>
          </a:p>
          <a:p>
            <a:r>
              <a:rPr lang="en-US" dirty="0">
                <a:latin typeface="Sylfaen" panose="010A0502050306030303" pitchFamily="18" charset="0"/>
              </a:rPr>
              <a:t>As the name suggests, mineral water contains high quantities of minerals, especially magnesium, calcium, and sodium.</a:t>
            </a:r>
          </a:p>
          <a:p>
            <a:r>
              <a:rPr lang="en-US" dirty="0">
                <a:latin typeface="Sylfaen" panose="010A0502050306030303" pitchFamily="18" charset="0"/>
              </a:rPr>
              <a:t>The mineral components in mineral water varies and may include zinc, iron, calcium, magnesium.</a:t>
            </a:r>
            <a:br>
              <a:rPr lang="en-US" dirty="0">
                <a:latin typeface="Sylfaen" panose="010A0502050306030303" pitchFamily="18" charset="0"/>
              </a:rPr>
            </a:br>
            <a:r>
              <a:rPr lang="en-US" dirty="0"/>
              <a:t/>
            </a:r>
            <a:br>
              <a:rPr lang="en-US" dirty="0"/>
            </a:br>
            <a:endParaRPr lang="en-US" dirty="0"/>
          </a:p>
          <a:p>
            <a:endParaRPr lang="en-US" dirty="0"/>
          </a:p>
        </p:txBody>
      </p:sp>
    </p:spTree>
    <p:extLst>
      <p:ext uri="{BB962C8B-B14F-4D97-AF65-F5344CB8AC3E}">
        <p14:creationId xmlns:p14="http://schemas.microsoft.com/office/powerpoint/2010/main" val="28155193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Sylfaen" panose="010A0502050306030303" pitchFamily="18" charset="0"/>
              </a:rPr>
              <a:t>what is the difference between mineral water and regular water?</a:t>
            </a:r>
            <a:endParaRPr lang="en-US" dirty="0"/>
          </a:p>
        </p:txBody>
      </p:sp>
      <p:sp>
        <p:nvSpPr>
          <p:cNvPr id="3" name="Content Placeholder 2"/>
          <p:cNvSpPr>
            <a:spLocks noGrp="1"/>
          </p:cNvSpPr>
          <p:nvPr>
            <p:ph sz="quarter" idx="13"/>
          </p:nvPr>
        </p:nvSpPr>
        <p:spPr/>
        <p:txBody>
          <a:bodyPr/>
          <a:lstStyle/>
          <a:p>
            <a:pPr marL="0" indent="0">
              <a:buNone/>
            </a:pPr>
            <a:r>
              <a:rPr lang="en-US" dirty="0">
                <a:latin typeface="Sylfaen" panose="010A0502050306030303" pitchFamily="18" charset="0"/>
              </a:rPr>
              <a:t>Total mineralization (dry balance) </a:t>
            </a:r>
            <a:r>
              <a:rPr lang="en-US" dirty="0" smtClean="0">
                <a:latin typeface="Sylfaen" panose="010A0502050306030303" pitchFamily="18" charset="0"/>
              </a:rPr>
              <a:t>g/l</a:t>
            </a:r>
            <a:endParaRPr lang="ka-GE" dirty="0" smtClean="0"/>
          </a:p>
          <a:p>
            <a:pPr>
              <a:buFont typeface="Wingdings" panose="05000000000000000000" pitchFamily="2" charset="2"/>
              <a:buChar char="Ø"/>
            </a:pPr>
            <a:r>
              <a:rPr lang="en-US" dirty="0" smtClean="0">
                <a:latin typeface="Sylfaen" panose="010A0502050306030303" pitchFamily="18" charset="0"/>
              </a:rPr>
              <a:t>Drinking water – no more than 1</a:t>
            </a:r>
            <a:r>
              <a:rPr lang="ka-GE" dirty="0" smtClean="0">
                <a:latin typeface="Sylfaen" panose="010A0502050306030303" pitchFamily="18" charset="0"/>
              </a:rPr>
              <a:t>,</a:t>
            </a:r>
            <a:r>
              <a:rPr lang="en-US" dirty="0" smtClean="0">
                <a:latin typeface="Sylfaen" panose="010A0502050306030303" pitchFamily="18" charset="0"/>
              </a:rPr>
              <a:t>5</a:t>
            </a:r>
            <a:r>
              <a:rPr lang="ka-GE" dirty="0" smtClean="0">
                <a:latin typeface="Sylfaen" panose="010A0502050306030303" pitchFamily="18" charset="0"/>
              </a:rPr>
              <a:t> </a:t>
            </a:r>
            <a:r>
              <a:rPr lang="en-US" dirty="0" smtClean="0">
                <a:latin typeface="Sylfaen" panose="010A0502050306030303" pitchFamily="18" charset="0"/>
              </a:rPr>
              <a:t>;</a:t>
            </a:r>
          </a:p>
          <a:p>
            <a:pPr>
              <a:buFont typeface="Wingdings" panose="05000000000000000000" pitchFamily="2" charset="2"/>
              <a:buChar char="Ø"/>
            </a:pPr>
            <a:r>
              <a:rPr lang="en-US" dirty="0" smtClean="0">
                <a:latin typeface="Sylfaen" panose="010A0502050306030303" pitchFamily="18" charset="0"/>
              </a:rPr>
              <a:t>Mineral water – from 1.5</a:t>
            </a:r>
            <a:r>
              <a:rPr lang="ka-GE" dirty="0" smtClean="0">
                <a:latin typeface="Sylfaen" panose="010A0502050306030303" pitchFamily="18" charset="0"/>
              </a:rPr>
              <a:t> </a:t>
            </a:r>
            <a:r>
              <a:rPr lang="en-US" dirty="0" smtClean="0">
                <a:latin typeface="Sylfaen" panose="010A0502050306030303" pitchFamily="18" charset="0"/>
              </a:rPr>
              <a:t> to </a:t>
            </a:r>
            <a:r>
              <a:rPr lang="ka-GE" dirty="0" smtClean="0">
                <a:latin typeface="Sylfaen" panose="010A0502050306030303" pitchFamily="18" charset="0"/>
              </a:rPr>
              <a:t>15.</a:t>
            </a:r>
          </a:p>
        </p:txBody>
      </p:sp>
    </p:spTree>
    <p:extLst>
      <p:ext uri="{BB962C8B-B14F-4D97-AF65-F5344CB8AC3E}">
        <p14:creationId xmlns:p14="http://schemas.microsoft.com/office/powerpoint/2010/main" val="413288719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8428</TotalTime>
  <Words>3059</Words>
  <Application>Microsoft Office PowerPoint</Application>
  <PresentationFormat>Widescreen</PresentationFormat>
  <Paragraphs>314</Paragraphs>
  <Slides>54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1" baseType="lpstr">
      <vt:lpstr>Arial</vt:lpstr>
      <vt:lpstr>Calibri</vt:lpstr>
      <vt:lpstr>Sylfaen</vt:lpstr>
      <vt:lpstr>Tw Cen MT</vt:lpstr>
      <vt:lpstr>Wingdings</vt:lpstr>
      <vt:lpstr>Droplet</vt:lpstr>
      <vt:lpstr>Package</vt:lpstr>
      <vt:lpstr>              </vt:lpstr>
      <vt:lpstr>How do you define water resources? </vt:lpstr>
      <vt:lpstr>Water resources are considered renewable natural resources, however For this, in today's ecological situation, two things need to be fulfilled Condition:</vt:lpstr>
      <vt:lpstr>Types of water resources:</vt:lpstr>
      <vt:lpstr>Water resources in Georgia:</vt:lpstr>
      <vt:lpstr>Mineral Wates in Georgia</vt:lpstr>
      <vt:lpstr>what is the difference between mineral water and regular water?</vt:lpstr>
      <vt:lpstr>what is the difference between mineral water and regular water?</vt:lpstr>
      <vt:lpstr>what is the difference between mineral water and regular water?</vt:lpstr>
      <vt:lpstr>Characteristics of mineral waters</vt:lpstr>
      <vt:lpstr>Water Quality</vt:lpstr>
      <vt:lpstr>MAIN Controlling parameters in water</vt:lpstr>
      <vt:lpstr>Physical Parameters of Water Quality</vt:lpstr>
      <vt:lpstr>Chemical Parameters of Water Quality</vt:lpstr>
      <vt:lpstr>Chemical composition of natural water:</vt:lpstr>
      <vt:lpstr>Biological Parameters of Water Quality</vt:lpstr>
      <vt:lpstr>Physical Parameters of Water Quality</vt:lpstr>
      <vt:lpstr>Physical Parameters of Water Quality</vt:lpstr>
      <vt:lpstr>Physical Parameters of Water Quality</vt:lpstr>
      <vt:lpstr>Physical Parameters of Water Quality</vt:lpstr>
      <vt:lpstr>Physical Parameters of Water Quality</vt:lpstr>
      <vt:lpstr>Chemical Parameters of Water Quality</vt:lpstr>
      <vt:lpstr>Chemical Parameters of Water Quality</vt:lpstr>
      <vt:lpstr>Chemical Parameters of Water Quality</vt:lpstr>
      <vt:lpstr>Chemical Parameters of Water Quality</vt:lpstr>
      <vt:lpstr>Water classification according to hardness</vt:lpstr>
      <vt:lpstr>Chemical Parameters of Water Quality</vt:lpstr>
      <vt:lpstr>Chemical Parameters of Water Quality</vt:lpstr>
      <vt:lpstr>Chemical Parameters of Water Quality</vt:lpstr>
      <vt:lpstr>Chemical Parameters of Water Quality</vt:lpstr>
      <vt:lpstr>Chemical Parameters of Water Quality</vt:lpstr>
      <vt:lpstr>Chemical Parameters of Water Quality</vt:lpstr>
      <vt:lpstr>Main ions in water:</vt:lpstr>
      <vt:lpstr>Main ions in water:</vt:lpstr>
      <vt:lpstr>Main ions in water:</vt:lpstr>
      <vt:lpstr>Main ions in water:</vt:lpstr>
      <vt:lpstr>Main ions in water:</vt:lpstr>
      <vt:lpstr>Analytical methods in water quality control</vt:lpstr>
      <vt:lpstr>Analytical methods in water quality control</vt:lpstr>
      <vt:lpstr>Analytical methods in water quality control</vt:lpstr>
      <vt:lpstr>Analytical methods in water quality control</vt:lpstr>
      <vt:lpstr>Analytical methods in water quality control</vt:lpstr>
      <vt:lpstr>Analytical methods in water quality control</vt:lpstr>
      <vt:lpstr>Analytical methods in water quality control</vt:lpstr>
      <vt:lpstr>Water quality requirements</vt:lpstr>
      <vt:lpstr>Causes of Water Pollution </vt:lpstr>
      <vt:lpstr>which contaminant comes from volcanoes in water resources?</vt:lpstr>
      <vt:lpstr>which contaminant comes from animal waste in water resources?</vt:lpstr>
      <vt:lpstr>which contaminant comes from Algae in water resources?</vt:lpstr>
      <vt:lpstr>which contaminant comes from flood in water resources?</vt:lpstr>
      <vt:lpstr> some interesting facts</vt:lpstr>
      <vt:lpstr> some interesting facts</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resources, water quality research methodology  </dc:title>
  <dc:creator>user</dc:creator>
  <cp:lastModifiedBy>user</cp:lastModifiedBy>
  <cp:revision>153</cp:revision>
  <dcterms:created xsi:type="dcterms:W3CDTF">2022-06-30T07:09:46Z</dcterms:created>
  <dcterms:modified xsi:type="dcterms:W3CDTF">2022-07-11T04:33:47Z</dcterms:modified>
</cp:coreProperties>
</file>